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xls" ContentType="application/vnd.ms-exce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54" r:id="rId1"/>
  </p:sldMasterIdLst>
  <p:notesMasterIdLst>
    <p:notesMasterId r:id="rId21"/>
  </p:notesMasterIdLst>
  <p:handoutMasterIdLst>
    <p:handoutMasterId r:id="rId22"/>
  </p:handoutMasterIdLst>
  <p:sldIdLst>
    <p:sldId id="551" r:id="rId2"/>
    <p:sldId id="1076" r:id="rId3"/>
    <p:sldId id="1291" r:id="rId4"/>
    <p:sldId id="1297" r:id="rId5"/>
    <p:sldId id="1278" r:id="rId6"/>
    <p:sldId id="1280" r:id="rId7"/>
    <p:sldId id="1309" r:id="rId8"/>
    <p:sldId id="1281" r:id="rId9"/>
    <p:sldId id="1282" r:id="rId10"/>
    <p:sldId id="1294" r:id="rId11"/>
    <p:sldId id="1286" r:id="rId12"/>
    <p:sldId id="1295" r:id="rId13"/>
    <p:sldId id="1301" r:id="rId14"/>
    <p:sldId id="1305" r:id="rId15"/>
    <p:sldId id="1304" r:id="rId16"/>
    <p:sldId id="1302" r:id="rId17"/>
    <p:sldId id="1303" r:id="rId18"/>
    <p:sldId id="1306" r:id="rId19"/>
    <p:sldId id="1308" r:id="rId20"/>
  </p:sldIdLst>
  <p:sldSz cx="9906000" cy="6858000" type="A4"/>
  <p:notesSz cx="6662738" cy="9926638"/>
  <p:defaultTextStyle>
    <a:defPPr>
      <a:defRPr lang="en-US"/>
    </a:defPPr>
    <a:lvl1pPr algn="l" rtl="0" fontAlgn="base">
      <a:spcBef>
        <a:spcPct val="50000"/>
      </a:spcBef>
      <a:spcAft>
        <a:spcPct val="0"/>
      </a:spcAft>
      <a:buFont typeface="Wingdings" pitchFamily="2" charset="2"/>
      <a:buChar char="§"/>
      <a:defRPr kumimoji="1" sz="1600" kern="1200">
        <a:solidFill>
          <a:srgbClr val="000000"/>
        </a:solidFill>
        <a:latin typeface="맑은 고딕" pitchFamily="50" charset="-127"/>
        <a:ea typeface="맑은 고딕" pitchFamily="50" charset="-127"/>
        <a:cs typeface="+mn-cs"/>
      </a:defRPr>
    </a:lvl1pPr>
    <a:lvl2pPr marL="457200" algn="l" rtl="0" fontAlgn="base">
      <a:spcBef>
        <a:spcPct val="50000"/>
      </a:spcBef>
      <a:spcAft>
        <a:spcPct val="0"/>
      </a:spcAft>
      <a:buFont typeface="Wingdings" pitchFamily="2" charset="2"/>
      <a:buChar char="§"/>
      <a:defRPr kumimoji="1" sz="1600" kern="1200">
        <a:solidFill>
          <a:srgbClr val="000000"/>
        </a:solidFill>
        <a:latin typeface="맑은 고딕" pitchFamily="50" charset="-127"/>
        <a:ea typeface="맑은 고딕" pitchFamily="50" charset="-127"/>
        <a:cs typeface="+mn-cs"/>
      </a:defRPr>
    </a:lvl2pPr>
    <a:lvl3pPr marL="914400" algn="l" rtl="0" fontAlgn="base">
      <a:spcBef>
        <a:spcPct val="50000"/>
      </a:spcBef>
      <a:spcAft>
        <a:spcPct val="0"/>
      </a:spcAft>
      <a:buFont typeface="Wingdings" pitchFamily="2" charset="2"/>
      <a:buChar char="§"/>
      <a:defRPr kumimoji="1" sz="1600" kern="1200">
        <a:solidFill>
          <a:srgbClr val="000000"/>
        </a:solidFill>
        <a:latin typeface="맑은 고딕" pitchFamily="50" charset="-127"/>
        <a:ea typeface="맑은 고딕" pitchFamily="50" charset="-127"/>
        <a:cs typeface="+mn-cs"/>
      </a:defRPr>
    </a:lvl3pPr>
    <a:lvl4pPr marL="1371600" algn="l" rtl="0" fontAlgn="base">
      <a:spcBef>
        <a:spcPct val="50000"/>
      </a:spcBef>
      <a:spcAft>
        <a:spcPct val="0"/>
      </a:spcAft>
      <a:buFont typeface="Wingdings" pitchFamily="2" charset="2"/>
      <a:buChar char="§"/>
      <a:defRPr kumimoji="1" sz="1600" kern="1200">
        <a:solidFill>
          <a:srgbClr val="000000"/>
        </a:solidFill>
        <a:latin typeface="맑은 고딕" pitchFamily="50" charset="-127"/>
        <a:ea typeface="맑은 고딕" pitchFamily="50" charset="-127"/>
        <a:cs typeface="+mn-cs"/>
      </a:defRPr>
    </a:lvl4pPr>
    <a:lvl5pPr marL="1828800" algn="l" rtl="0" fontAlgn="base">
      <a:spcBef>
        <a:spcPct val="50000"/>
      </a:spcBef>
      <a:spcAft>
        <a:spcPct val="0"/>
      </a:spcAft>
      <a:buFont typeface="Wingdings" pitchFamily="2" charset="2"/>
      <a:buChar char="§"/>
      <a:defRPr kumimoji="1" sz="1600" kern="1200">
        <a:solidFill>
          <a:srgbClr val="000000"/>
        </a:solidFill>
        <a:latin typeface="맑은 고딕" pitchFamily="50" charset="-127"/>
        <a:ea typeface="맑은 고딕" pitchFamily="50" charset="-127"/>
        <a:cs typeface="+mn-cs"/>
      </a:defRPr>
    </a:lvl5pPr>
    <a:lvl6pPr marL="2286000" algn="l" defTabSz="914400" rtl="0" eaLnBrk="1" latinLnBrk="1" hangingPunct="1">
      <a:defRPr kumimoji="1" sz="1600" kern="1200">
        <a:solidFill>
          <a:srgbClr val="000000"/>
        </a:solidFill>
        <a:latin typeface="맑은 고딕" pitchFamily="50" charset="-127"/>
        <a:ea typeface="맑은 고딕" pitchFamily="50" charset="-127"/>
        <a:cs typeface="+mn-cs"/>
      </a:defRPr>
    </a:lvl6pPr>
    <a:lvl7pPr marL="2743200" algn="l" defTabSz="914400" rtl="0" eaLnBrk="1" latinLnBrk="1" hangingPunct="1">
      <a:defRPr kumimoji="1" sz="1600" kern="1200">
        <a:solidFill>
          <a:srgbClr val="000000"/>
        </a:solidFill>
        <a:latin typeface="맑은 고딕" pitchFamily="50" charset="-127"/>
        <a:ea typeface="맑은 고딕" pitchFamily="50" charset="-127"/>
        <a:cs typeface="+mn-cs"/>
      </a:defRPr>
    </a:lvl7pPr>
    <a:lvl8pPr marL="3200400" algn="l" defTabSz="914400" rtl="0" eaLnBrk="1" latinLnBrk="1" hangingPunct="1">
      <a:defRPr kumimoji="1" sz="1600" kern="1200">
        <a:solidFill>
          <a:srgbClr val="000000"/>
        </a:solidFill>
        <a:latin typeface="맑은 고딕" pitchFamily="50" charset="-127"/>
        <a:ea typeface="맑은 고딕" pitchFamily="50" charset="-127"/>
        <a:cs typeface="+mn-cs"/>
      </a:defRPr>
    </a:lvl8pPr>
    <a:lvl9pPr marL="3657600" algn="l" defTabSz="914400" rtl="0" eaLnBrk="1" latinLnBrk="1" hangingPunct="1">
      <a:defRPr kumimoji="1" sz="1600" kern="1200">
        <a:solidFill>
          <a:srgbClr val="000000"/>
        </a:solidFill>
        <a:latin typeface="맑은 고딕" pitchFamily="50" charset="-127"/>
        <a:ea typeface="맑은 고딕" pitchFamily="50"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5F5F5F"/>
    <a:srgbClr val="F3F2B7"/>
    <a:srgbClr val="6F6D13"/>
    <a:srgbClr val="0000FF"/>
    <a:srgbClr val="2F25EF"/>
    <a:srgbClr val="497ECB"/>
    <a:srgbClr val="ECEC28"/>
    <a:srgbClr val="969696"/>
  </p:clrMru>
</p:presentationPr>
</file>

<file path=ppt/tableStyles.xml><?xml version="1.0" encoding="utf-8"?>
<a:tblStyleLst xmlns:a="http://schemas.openxmlformats.org/drawingml/2006/main" def="{5C22544A-7EE6-4342-B048-85BDC9FD1C3A}">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11" autoAdjust="0"/>
    <p:restoredTop sz="86740" autoAdjust="0"/>
  </p:normalViewPr>
  <p:slideViewPr>
    <p:cSldViewPr snapToGrid="0">
      <p:cViewPr>
        <p:scale>
          <a:sx n="100" d="100"/>
          <a:sy n="100" d="100"/>
        </p:scale>
        <p:origin x="-1548" y="-468"/>
      </p:cViewPr>
      <p:guideLst>
        <p:guide orient="horz" pos="86"/>
        <p:guide orient="horz" pos="2483"/>
        <p:guide orient="horz" pos="4084"/>
        <p:guide orient="horz" pos="4046"/>
        <p:guide orient="horz" pos="895"/>
        <p:guide orient="horz" pos="2129"/>
        <p:guide orient="horz" pos="1207"/>
        <p:guide orient="horz" pos="1018"/>
        <p:guide pos="5859"/>
        <p:guide pos="262"/>
        <p:guide pos="424"/>
        <p:guide pos="4568"/>
        <p:guide pos="5792"/>
        <p:guide pos="3122"/>
        <p:guide pos="600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6" d="100"/>
          <a:sy n="86" d="100"/>
        </p:scale>
        <p:origin x="-1002" y="-96"/>
      </p:cViewPr>
      <p:guideLst>
        <p:guide orient="horz" pos="3128"/>
        <p:guide pos="2099"/>
      </p:guideLst>
    </p:cSldViewPr>
  </p:notesViewPr>
  <p:gridSpacing cx="36868100" cy="368681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1"/>
            <a:ext cx="2888427" cy="551223"/>
          </a:xfrm>
          <a:prstGeom prst="rect">
            <a:avLst/>
          </a:prstGeom>
          <a:noFill/>
          <a:ln w="9525">
            <a:noFill/>
            <a:miter lim="800000"/>
            <a:headEnd/>
            <a:tailEnd/>
          </a:ln>
        </p:spPr>
        <p:txBody>
          <a:bodyPr vert="horz" wrap="square" lIns="91138" tIns="45569" rIns="91138" bIns="45569" numCol="1" anchor="t" anchorCtr="0" compatLnSpc="1">
            <a:prstTxWarp prst="textNoShape">
              <a:avLst/>
            </a:prstTxWarp>
          </a:bodyPr>
          <a:lstStyle>
            <a:lvl1pPr defTabSz="911257" eaLnBrk="0" hangingPunct="0">
              <a:spcBef>
                <a:spcPct val="0"/>
              </a:spcBef>
              <a:buFontTx/>
              <a:buNone/>
              <a:defRPr kumimoji="0" sz="1100">
                <a:solidFill>
                  <a:schemeClr val="tx1"/>
                </a:solidFill>
                <a:latin typeface="Tahoma" pitchFamily="34" charset="0"/>
                <a:ea typeface="MS PGothic" pitchFamily="34" charset="-128"/>
              </a:defRPr>
            </a:lvl1pPr>
          </a:lstStyle>
          <a:p>
            <a:pPr>
              <a:defRPr/>
            </a:pPr>
            <a:endParaRPr lang="en-US" altLang="ko-KR"/>
          </a:p>
        </p:txBody>
      </p:sp>
      <p:sp>
        <p:nvSpPr>
          <p:cNvPr id="16387" name="Rectangle 3"/>
          <p:cNvSpPr>
            <a:spLocks noGrp="1" noChangeArrowheads="1"/>
          </p:cNvSpPr>
          <p:nvPr>
            <p:ph type="dt" sz="quarter" idx="1"/>
          </p:nvPr>
        </p:nvSpPr>
        <p:spPr bwMode="auto">
          <a:xfrm>
            <a:off x="3774311" y="1"/>
            <a:ext cx="2888427" cy="551223"/>
          </a:xfrm>
          <a:prstGeom prst="rect">
            <a:avLst/>
          </a:prstGeom>
          <a:noFill/>
          <a:ln w="9525">
            <a:noFill/>
            <a:miter lim="800000"/>
            <a:headEnd/>
            <a:tailEnd/>
          </a:ln>
        </p:spPr>
        <p:txBody>
          <a:bodyPr vert="horz" wrap="square" lIns="91138" tIns="45569" rIns="91138" bIns="45569" numCol="1" anchor="t" anchorCtr="0" compatLnSpc="1">
            <a:prstTxWarp prst="textNoShape">
              <a:avLst/>
            </a:prstTxWarp>
          </a:bodyPr>
          <a:lstStyle>
            <a:lvl1pPr algn="r" defTabSz="911257" eaLnBrk="0" hangingPunct="0">
              <a:spcBef>
                <a:spcPct val="0"/>
              </a:spcBef>
              <a:buFontTx/>
              <a:buNone/>
              <a:defRPr kumimoji="0" sz="1100">
                <a:solidFill>
                  <a:schemeClr val="tx1"/>
                </a:solidFill>
                <a:latin typeface="Tahoma" pitchFamily="34" charset="0"/>
                <a:ea typeface="MS PGothic" pitchFamily="34" charset="-128"/>
              </a:defRPr>
            </a:lvl1pPr>
          </a:lstStyle>
          <a:p>
            <a:pPr>
              <a:defRPr/>
            </a:pPr>
            <a:endParaRPr lang="en-US" altLang="ko-KR"/>
          </a:p>
        </p:txBody>
      </p:sp>
      <p:sp>
        <p:nvSpPr>
          <p:cNvPr id="16388" name="Rectangle 4"/>
          <p:cNvSpPr>
            <a:spLocks noGrp="1" noChangeArrowheads="1"/>
          </p:cNvSpPr>
          <p:nvPr>
            <p:ph type="ftr" sz="quarter" idx="2"/>
          </p:nvPr>
        </p:nvSpPr>
        <p:spPr bwMode="auto">
          <a:xfrm>
            <a:off x="0" y="9375415"/>
            <a:ext cx="2888427" cy="551223"/>
          </a:xfrm>
          <a:prstGeom prst="rect">
            <a:avLst/>
          </a:prstGeom>
          <a:noFill/>
          <a:ln w="9525">
            <a:noFill/>
            <a:miter lim="800000"/>
            <a:headEnd/>
            <a:tailEnd/>
          </a:ln>
        </p:spPr>
        <p:txBody>
          <a:bodyPr vert="horz" wrap="square" lIns="91138" tIns="45569" rIns="91138" bIns="45569" numCol="1" anchor="b" anchorCtr="0" compatLnSpc="1">
            <a:prstTxWarp prst="textNoShape">
              <a:avLst/>
            </a:prstTxWarp>
          </a:bodyPr>
          <a:lstStyle>
            <a:lvl1pPr defTabSz="911257" eaLnBrk="0" hangingPunct="0">
              <a:spcBef>
                <a:spcPct val="0"/>
              </a:spcBef>
              <a:buFontTx/>
              <a:buNone/>
              <a:defRPr kumimoji="0" sz="1100">
                <a:solidFill>
                  <a:schemeClr val="tx1"/>
                </a:solidFill>
                <a:latin typeface="Tahoma" pitchFamily="34" charset="0"/>
                <a:ea typeface="MS PGothic" pitchFamily="34" charset="-128"/>
              </a:defRPr>
            </a:lvl1pPr>
          </a:lstStyle>
          <a:p>
            <a:pPr>
              <a:defRPr/>
            </a:pPr>
            <a:endParaRPr lang="en-US" altLang="ko-KR"/>
          </a:p>
        </p:txBody>
      </p:sp>
      <p:sp>
        <p:nvSpPr>
          <p:cNvPr id="16389" name="Rectangle 5"/>
          <p:cNvSpPr>
            <a:spLocks noGrp="1" noChangeArrowheads="1"/>
          </p:cNvSpPr>
          <p:nvPr>
            <p:ph type="sldNum" sz="quarter" idx="3"/>
          </p:nvPr>
        </p:nvSpPr>
        <p:spPr bwMode="auto">
          <a:xfrm>
            <a:off x="3774311" y="9375415"/>
            <a:ext cx="2888427" cy="551223"/>
          </a:xfrm>
          <a:prstGeom prst="rect">
            <a:avLst/>
          </a:prstGeom>
          <a:noFill/>
          <a:ln w="9525">
            <a:noFill/>
            <a:miter lim="800000"/>
            <a:headEnd/>
            <a:tailEnd/>
          </a:ln>
        </p:spPr>
        <p:txBody>
          <a:bodyPr vert="horz" wrap="square" lIns="91138" tIns="45569" rIns="91138" bIns="45569" numCol="1" anchor="b" anchorCtr="0" compatLnSpc="1">
            <a:prstTxWarp prst="textNoShape">
              <a:avLst/>
            </a:prstTxWarp>
          </a:bodyPr>
          <a:lstStyle>
            <a:lvl1pPr algn="r" defTabSz="911257" eaLnBrk="0" hangingPunct="0">
              <a:spcBef>
                <a:spcPct val="0"/>
              </a:spcBef>
              <a:buFontTx/>
              <a:buNone/>
              <a:defRPr kumimoji="0" sz="1100">
                <a:solidFill>
                  <a:schemeClr val="tx1"/>
                </a:solidFill>
                <a:latin typeface="Tahoma" pitchFamily="34" charset="0"/>
                <a:ea typeface="MS PGothic" pitchFamily="34" charset="-128"/>
              </a:defRPr>
            </a:lvl1pPr>
          </a:lstStyle>
          <a:p>
            <a:pPr>
              <a:defRPr/>
            </a:pPr>
            <a:fld id="{D9B04F0B-54E1-43C1-A70D-7D1BF282B4CB}"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888427" cy="495793"/>
          </a:xfrm>
          <a:prstGeom prst="rect">
            <a:avLst/>
          </a:prstGeom>
          <a:noFill/>
          <a:ln w="9525">
            <a:noFill/>
            <a:miter lim="800000"/>
            <a:headEnd/>
            <a:tailEnd/>
          </a:ln>
        </p:spPr>
        <p:txBody>
          <a:bodyPr vert="horz" wrap="square" lIns="91138" tIns="45569" rIns="91138" bIns="45569" numCol="1" anchor="t" anchorCtr="0" compatLnSpc="1">
            <a:prstTxWarp prst="textNoShape">
              <a:avLst/>
            </a:prstTxWarp>
          </a:bodyPr>
          <a:lstStyle>
            <a:lvl1pPr defTabSz="911257" eaLnBrk="0" hangingPunct="0">
              <a:spcBef>
                <a:spcPct val="0"/>
              </a:spcBef>
              <a:buFontTx/>
              <a:buNone/>
              <a:defRPr kumimoji="0" sz="1100">
                <a:solidFill>
                  <a:schemeClr val="tx1"/>
                </a:solidFill>
                <a:latin typeface="Tahoma" pitchFamily="34" charset="0"/>
                <a:ea typeface="MS PGothic" pitchFamily="34" charset="-128"/>
              </a:defRPr>
            </a:lvl1pPr>
          </a:lstStyle>
          <a:p>
            <a:pPr>
              <a:defRPr/>
            </a:pPr>
            <a:endParaRPr lang="en-US" altLang="ko-KR"/>
          </a:p>
        </p:txBody>
      </p:sp>
      <p:sp>
        <p:nvSpPr>
          <p:cNvPr id="9219" name="Rectangle 3"/>
          <p:cNvSpPr>
            <a:spLocks noGrp="1" noChangeArrowheads="1"/>
          </p:cNvSpPr>
          <p:nvPr>
            <p:ph type="dt" idx="1"/>
          </p:nvPr>
        </p:nvSpPr>
        <p:spPr bwMode="auto">
          <a:xfrm>
            <a:off x="3772822" y="0"/>
            <a:ext cx="2888427" cy="495793"/>
          </a:xfrm>
          <a:prstGeom prst="rect">
            <a:avLst/>
          </a:prstGeom>
          <a:noFill/>
          <a:ln w="9525">
            <a:noFill/>
            <a:miter lim="800000"/>
            <a:headEnd/>
            <a:tailEnd/>
          </a:ln>
        </p:spPr>
        <p:txBody>
          <a:bodyPr vert="horz" wrap="square" lIns="91138" tIns="45569" rIns="91138" bIns="45569" numCol="1" anchor="t" anchorCtr="0" compatLnSpc="1">
            <a:prstTxWarp prst="textNoShape">
              <a:avLst/>
            </a:prstTxWarp>
          </a:bodyPr>
          <a:lstStyle>
            <a:lvl1pPr algn="r" defTabSz="911257" eaLnBrk="0" hangingPunct="0">
              <a:spcBef>
                <a:spcPct val="0"/>
              </a:spcBef>
              <a:buFontTx/>
              <a:buNone/>
              <a:defRPr kumimoji="0" sz="1100">
                <a:solidFill>
                  <a:schemeClr val="tx1"/>
                </a:solidFill>
                <a:latin typeface="Tahoma" pitchFamily="34" charset="0"/>
                <a:ea typeface="MS PGothic" pitchFamily="34" charset="-128"/>
              </a:defRPr>
            </a:lvl1pPr>
          </a:lstStyle>
          <a:p>
            <a:pPr>
              <a:defRPr/>
            </a:pPr>
            <a:endParaRPr lang="en-US" altLang="ko-KR"/>
          </a:p>
        </p:txBody>
      </p:sp>
      <p:sp>
        <p:nvSpPr>
          <p:cNvPr id="17412" name="Rectangle 4"/>
          <p:cNvSpPr>
            <a:spLocks noGrp="1" noRot="1" noChangeAspect="1" noChangeArrowheads="1" noTextEdit="1"/>
          </p:cNvSpPr>
          <p:nvPr>
            <p:ph type="sldImg" idx="2"/>
          </p:nvPr>
        </p:nvSpPr>
        <p:spPr bwMode="auto">
          <a:xfrm>
            <a:off x="644525" y="746125"/>
            <a:ext cx="5372100" cy="37211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65530" y="4714653"/>
            <a:ext cx="5331678" cy="4465216"/>
          </a:xfrm>
          <a:prstGeom prst="rect">
            <a:avLst/>
          </a:prstGeom>
          <a:noFill/>
          <a:ln w="9525">
            <a:noFill/>
            <a:miter lim="800000"/>
            <a:headEnd/>
            <a:tailEnd/>
          </a:ln>
        </p:spPr>
        <p:txBody>
          <a:bodyPr vert="horz" wrap="square" lIns="91138" tIns="45569" rIns="91138" bIns="45569" numCol="1" anchor="t" anchorCtr="0" compatLnSpc="1">
            <a:prstTxWarp prst="textNoShape">
              <a:avLst/>
            </a:prstTxWarp>
          </a:bodyPr>
          <a:lstStyle/>
          <a:p>
            <a:pPr lvl="0"/>
            <a:r>
              <a:rPr lang="en-US" altLang="ko-KR" noProof="0" smtClean="0"/>
              <a:t>Click to edit Master text styles</a:t>
            </a:r>
          </a:p>
          <a:p>
            <a:pPr lvl="1"/>
            <a:r>
              <a:rPr lang="en-US" altLang="ko-KR" noProof="0" smtClean="0"/>
              <a:t>Second level</a:t>
            </a:r>
          </a:p>
          <a:p>
            <a:pPr lvl="2"/>
            <a:r>
              <a:rPr lang="en-US" altLang="ko-KR" noProof="0" smtClean="0"/>
              <a:t>Third level</a:t>
            </a:r>
          </a:p>
          <a:p>
            <a:pPr lvl="3"/>
            <a:r>
              <a:rPr lang="en-US" altLang="ko-KR" noProof="0" smtClean="0"/>
              <a:t>Fourth level</a:t>
            </a:r>
          </a:p>
          <a:p>
            <a:pPr lvl="4"/>
            <a:r>
              <a:rPr lang="en-US" altLang="ko-KR" noProof="0" smtClean="0"/>
              <a:t>Fifth level</a:t>
            </a:r>
          </a:p>
        </p:txBody>
      </p:sp>
      <p:sp>
        <p:nvSpPr>
          <p:cNvPr id="9222" name="Rectangle 6"/>
          <p:cNvSpPr>
            <a:spLocks noGrp="1" noChangeArrowheads="1"/>
          </p:cNvSpPr>
          <p:nvPr>
            <p:ph type="ftr" sz="quarter" idx="4"/>
          </p:nvPr>
        </p:nvSpPr>
        <p:spPr bwMode="auto">
          <a:xfrm>
            <a:off x="0" y="9429305"/>
            <a:ext cx="2888427" cy="495793"/>
          </a:xfrm>
          <a:prstGeom prst="rect">
            <a:avLst/>
          </a:prstGeom>
          <a:noFill/>
          <a:ln w="9525">
            <a:noFill/>
            <a:miter lim="800000"/>
            <a:headEnd/>
            <a:tailEnd/>
          </a:ln>
        </p:spPr>
        <p:txBody>
          <a:bodyPr vert="horz" wrap="square" lIns="91138" tIns="45569" rIns="91138" bIns="45569" numCol="1" anchor="b" anchorCtr="0" compatLnSpc="1">
            <a:prstTxWarp prst="textNoShape">
              <a:avLst/>
            </a:prstTxWarp>
          </a:bodyPr>
          <a:lstStyle>
            <a:lvl1pPr defTabSz="911257" eaLnBrk="0" hangingPunct="0">
              <a:spcBef>
                <a:spcPct val="0"/>
              </a:spcBef>
              <a:buFontTx/>
              <a:buNone/>
              <a:defRPr kumimoji="0" sz="1100">
                <a:solidFill>
                  <a:schemeClr val="tx1"/>
                </a:solidFill>
                <a:latin typeface="Tahoma" pitchFamily="34" charset="0"/>
                <a:ea typeface="MS PGothic" pitchFamily="34" charset="-128"/>
              </a:defRPr>
            </a:lvl1pPr>
          </a:lstStyle>
          <a:p>
            <a:pPr>
              <a:defRPr/>
            </a:pPr>
            <a:endParaRPr lang="en-US" altLang="ko-KR"/>
          </a:p>
        </p:txBody>
      </p:sp>
      <p:sp>
        <p:nvSpPr>
          <p:cNvPr id="9223" name="Rectangle 7"/>
          <p:cNvSpPr>
            <a:spLocks noGrp="1" noChangeArrowheads="1"/>
          </p:cNvSpPr>
          <p:nvPr>
            <p:ph type="sldNum" sz="quarter" idx="5"/>
          </p:nvPr>
        </p:nvSpPr>
        <p:spPr bwMode="auto">
          <a:xfrm>
            <a:off x="3772822" y="9429305"/>
            <a:ext cx="2888427" cy="495793"/>
          </a:xfrm>
          <a:prstGeom prst="rect">
            <a:avLst/>
          </a:prstGeom>
          <a:noFill/>
          <a:ln w="9525">
            <a:noFill/>
            <a:miter lim="800000"/>
            <a:headEnd/>
            <a:tailEnd/>
          </a:ln>
        </p:spPr>
        <p:txBody>
          <a:bodyPr vert="horz" wrap="square" lIns="91138" tIns="45569" rIns="91138" bIns="45569" numCol="1" anchor="b" anchorCtr="0" compatLnSpc="1">
            <a:prstTxWarp prst="textNoShape">
              <a:avLst/>
            </a:prstTxWarp>
          </a:bodyPr>
          <a:lstStyle>
            <a:lvl1pPr algn="r" defTabSz="911257" eaLnBrk="0" hangingPunct="0">
              <a:spcBef>
                <a:spcPct val="0"/>
              </a:spcBef>
              <a:buFontTx/>
              <a:buNone/>
              <a:defRPr kumimoji="0" sz="1100">
                <a:solidFill>
                  <a:schemeClr val="tx1"/>
                </a:solidFill>
                <a:latin typeface="Tahoma" pitchFamily="34" charset="0"/>
                <a:ea typeface="MS PGothic" pitchFamily="34" charset="-128"/>
              </a:defRPr>
            </a:lvl1pPr>
          </a:lstStyle>
          <a:p>
            <a:pPr>
              <a:defRPr/>
            </a:pPr>
            <a:fld id="{AF1A9ACD-AC5C-4FF0-A0E1-9D342FB7906D}"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ahoma" pitchFamily="34"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ahoma" pitchFamily="34"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ahoma" pitchFamily="34"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ahoma" pitchFamily="34"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ahoma" pitchFamily="34" charset="0"/>
        <a:ea typeface="MS PGothic" pitchFamily="34" charset="-128"/>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00FB6B-5F85-4844-98FA-915ECC4025FE}" type="slidenum">
              <a:rPr lang="ko-KR" altLang="en-US" smtClean="0"/>
              <a:pPr/>
              <a:t>0</a:t>
            </a:fld>
            <a:endParaRPr lang="en-US" altLang="ko-KR"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ko-KR"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txBox="1">
            <a:spLocks noGrp="1" noChangeArrowheads="1"/>
          </p:cNvSpPr>
          <p:nvPr/>
        </p:nvSpPr>
        <p:spPr bwMode="auto">
          <a:xfrm>
            <a:off x="3772822" y="9429305"/>
            <a:ext cx="2888427" cy="495793"/>
          </a:xfrm>
          <a:prstGeom prst="rect">
            <a:avLst/>
          </a:prstGeom>
          <a:noFill/>
          <a:ln w="9525">
            <a:noFill/>
            <a:miter lim="800000"/>
            <a:headEnd/>
            <a:tailEnd/>
          </a:ln>
        </p:spPr>
        <p:txBody>
          <a:bodyPr lIns="91138" tIns="45569" rIns="91138" bIns="45569" anchor="b"/>
          <a:lstStyle/>
          <a:p>
            <a:pPr algn="r" defTabSz="911257" eaLnBrk="0" hangingPunct="0">
              <a:spcBef>
                <a:spcPct val="0"/>
              </a:spcBef>
              <a:buNone/>
            </a:pPr>
            <a:fld id="{0B6B24A3-D18A-4439-A1BC-34A7FA6E3C4C}" type="slidenum">
              <a:rPr kumimoji="0" lang="ko-KR" altLang="en-US" sz="1100">
                <a:solidFill>
                  <a:schemeClr val="tx1"/>
                </a:solidFill>
                <a:latin typeface="Tahoma" pitchFamily="34" charset="0"/>
                <a:ea typeface="MS PGothic" pitchFamily="34" charset="-128"/>
              </a:rPr>
              <a:pPr algn="r" defTabSz="911257" eaLnBrk="0" hangingPunct="0">
                <a:spcBef>
                  <a:spcPct val="0"/>
                </a:spcBef>
                <a:buNone/>
              </a:pPr>
              <a:t>1</a:t>
            </a:fld>
            <a:endParaRPr kumimoji="0" lang="en-US" altLang="ko-KR" sz="1100" dirty="0">
              <a:solidFill>
                <a:schemeClr val="tx1"/>
              </a:solidFill>
              <a:latin typeface="Tahoma" pitchFamily="34" charset="0"/>
              <a:ea typeface="MS PGothic" pitchFamily="34" charset="-128"/>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ko-KR"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772822" y="9429305"/>
            <a:ext cx="2888427" cy="495793"/>
          </a:xfrm>
          <a:prstGeom prst="rect">
            <a:avLst/>
          </a:prstGeom>
          <a:noFill/>
          <a:ln w="9525">
            <a:noFill/>
            <a:miter lim="800000"/>
            <a:headEnd/>
            <a:tailEnd/>
          </a:ln>
        </p:spPr>
        <p:txBody>
          <a:bodyPr lIns="91138" tIns="45569" rIns="91138" bIns="45569" anchor="b"/>
          <a:lstStyle/>
          <a:p>
            <a:pPr algn="r" defTabSz="911257" eaLnBrk="0" hangingPunct="0">
              <a:spcBef>
                <a:spcPct val="0"/>
              </a:spcBef>
              <a:buNone/>
            </a:pPr>
            <a:fld id="{B5E1B2CE-8C8E-4100-A25B-42AED6AAA4D8}" type="slidenum">
              <a:rPr kumimoji="0" lang="ko-KR" altLang="en-US" sz="1100">
                <a:solidFill>
                  <a:schemeClr val="tx1"/>
                </a:solidFill>
                <a:latin typeface="Tahoma" pitchFamily="34" charset="0"/>
                <a:ea typeface="MS PGothic" pitchFamily="34" charset="-128"/>
              </a:rPr>
              <a:pPr algn="r" defTabSz="911257" eaLnBrk="0" hangingPunct="0">
                <a:spcBef>
                  <a:spcPct val="0"/>
                </a:spcBef>
                <a:buNone/>
              </a:pPr>
              <a:t>2</a:t>
            </a:fld>
            <a:endParaRPr kumimoji="0" lang="en-US" altLang="ko-KR" sz="1100" dirty="0">
              <a:solidFill>
                <a:schemeClr val="tx1"/>
              </a:solidFill>
              <a:latin typeface="Tahoma" pitchFamily="34" charset="0"/>
              <a:ea typeface="MS PGothic" pitchFamily="34" charset="-128"/>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ko-KR"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772822" y="9429305"/>
            <a:ext cx="2888427" cy="495793"/>
          </a:xfrm>
          <a:prstGeom prst="rect">
            <a:avLst/>
          </a:prstGeom>
          <a:noFill/>
          <a:ln w="9525">
            <a:noFill/>
            <a:miter lim="800000"/>
            <a:headEnd/>
            <a:tailEnd/>
          </a:ln>
        </p:spPr>
        <p:txBody>
          <a:bodyPr lIns="91138" tIns="45569" rIns="91138" bIns="45569" anchor="b"/>
          <a:lstStyle/>
          <a:p>
            <a:pPr algn="r" defTabSz="911257" eaLnBrk="0" hangingPunct="0">
              <a:spcBef>
                <a:spcPct val="0"/>
              </a:spcBef>
              <a:buNone/>
            </a:pPr>
            <a:fld id="{B5E1B2CE-8C8E-4100-A25B-42AED6AAA4D8}" type="slidenum">
              <a:rPr kumimoji="0" lang="ko-KR" altLang="en-US" sz="1100">
                <a:solidFill>
                  <a:schemeClr val="tx1"/>
                </a:solidFill>
                <a:latin typeface="Tahoma" pitchFamily="34" charset="0"/>
                <a:ea typeface="MS PGothic" pitchFamily="34" charset="-128"/>
              </a:rPr>
              <a:pPr algn="r" defTabSz="911257" eaLnBrk="0" hangingPunct="0">
                <a:spcBef>
                  <a:spcPct val="0"/>
                </a:spcBef>
                <a:buNone/>
              </a:pPr>
              <a:t>6</a:t>
            </a:fld>
            <a:endParaRPr kumimoji="0" lang="en-US" altLang="ko-KR" sz="1100" dirty="0">
              <a:solidFill>
                <a:schemeClr val="tx1"/>
              </a:solidFill>
              <a:latin typeface="Tahoma" pitchFamily="34" charset="0"/>
              <a:ea typeface="MS PGothic" pitchFamily="34" charset="-128"/>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ko-KR"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F1A9ACD-AC5C-4FF0-A0E1-9D342FB7906D}" type="slidenum">
              <a:rPr lang="ko-KR" altLang="en-US" smtClean="0"/>
              <a:pPr>
                <a:defRPr/>
              </a:pPr>
              <a:t>8</a:t>
            </a:fld>
            <a:endParaRPr lang="en-US" altLang="ko-K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bg>
      <p:bgPr>
        <a:solidFill>
          <a:schemeClr val="bg1"/>
        </a:solidFill>
        <a:effectLst/>
      </p:bgPr>
    </p:bg>
    <p:spTree>
      <p:nvGrpSpPr>
        <p:cNvPr id="1" name=""/>
        <p:cNvGrpSpPr/>
        <p:nvPr/>
      </p:nvGrpSpPr>
      <p:grpSpPr>
        <a:xfrm>
          <a:off x="0" y="0"/>
          <a:ext cx="0" cy="0"/>
          <a:chOff x="0" y="0"/>
          <a:chExt cx="0" cy="0"/>
        </a:xfrm>
      </p:grpSpPr>
      <p:grpSp>
        <p:nvGrpSpPr>
          <p:cNvPr id="4" name="McK Title Elements"/>
          <p:cNvGrpSpPr>
            <a:grpSpLocks/>
          </p:cNvGrpSpPr>
          <p:nvPr/>
        </p:nvGrpSpPr>
        <p:grpSpPr bwMode="auto">
          <a:xfrm>
            <a:off x="2917825" y="2182813"/>
            <a:ext cx="5557838" cy="4602162"/>
            <a:chOff x="1663" y="1348"/>
            <a:chExt cx="3167" cy="2841"/>
          </a:xfrm>
        </p:grpSpPr>
        <p:sp>
          <p:nvSpPr>
            <p:cNvPr id="5" name="McK Confidential" hidden="1"/>
            <p:cNvSpPr txBox="1">
              <a:spLocks noChangeArrowheads="1"/>
            </p:cNvSpPr>
            <p:nvPr userDrawn="1"/>
          </p:nvSpPr>
          <p:spPr bwMode="auto">
            <a:xfrm>
              <a:off x="1663" y="1348"/>
              <a:ext cx="936" cy="141"/>
            </a:xfrm>
            <a:prstGeom prst="rect">
              <a:avLst/>
            </a:prstGeom>
            <a:noFill/>
            <a:ln w="9525">
              <a:noFill/>
              <a:miter lim="800000"/>
              <a:headEnd/>
              <a:tailEnd/>
            </a:ln>
            <a:effectLst/>
          </p:spPr>
          <p:txBody>
            <a:bodyPr lIns="0" tIns="0" rIns="0" bIns="0">
              <a:spAutoFit/>
            </a:bodyPr>
            <a:lstStyle/>
            <a:p>
              <a:pPr defTabSz="977900">
                <a:spcBef>
                  <a:spcPct val="0"/>
                </a:spcBef>
                <a:buFontTx/>
                <a:buNone/>
                <a:defRPr/>
              </a:pPr>
              <a:r>
                <a:rPr kumimoji="0" lang="en-US" altLang="ko-KR" sz="1500">
                  <a:solidFill>
                    <a:srgbClr val="333333"/>
                  </a:solidFill>
                  <a:latin typeface="Tahoma" pitchFamily="34" charset="0"/>
                  <a:ea typeface="HY그래픽M" pitchFamily="18" charset="-127"/>
                </a:rPr>
                <a:t>CONFIDENTIAL</a:t>
              </a:r>
            </a:p>
          </p:txBody>
        </p:sp>
        <p:sp>
          <p:nvSpPr>
            <p:cNvPr id="6" name="McK Document" hidden="1"/>
            <p:cNvSpPr txBox="1">
              <a:spLocks noChangeArrowheads="1"/>
            </p:cNvSpPr>
            <p:nvPr userDrawn="1"/>
          </p:nvSpPr>
          <p:spPr bwMode="auto">
            <a:xfrm>
              <a:off x="1663" y="3041"/>
              <a:ext cx="3167" cy="128"/>
            </a:xfrm>
            <a:prstGeom prst="rect">
              <a:avLst/>
            </a:prstGeom>
            <a:noFill/>
            <a:ln w="9525">
              <a:noFill/>
              <a:miter lim="800000"/>
              <a:headEnd/>
              <a:tailEnd/>
            </a:ln>
            <a:effectLst/>
          </p:spPr>
          <p:txBody>
            <a:bodyPr lIns="0" tIns="0" rIns="0" bIns="0" anchor="b">
              <a:spAutoFit/>
            </a:bodyPr>
            <a:lstStyle/>
            <a:p>
              <a:pPr defTabSz="977900">
                <a:spcBef>
                  <a:spcPct val="0"/>
                </a:spcBef>
                <a:buFontTx/>
                <a:buNone/>
                <a:defRPr/>
              </a:pPr>
              <a:r>
                <a:rPr kumimoji="0" lang="en-US" altLang="ko-KR" sz="1500">
                  <a:solidFill>
                    <a:srgbClr val="333333"/>
                  </a:solidFill>
                  <a:latin typeface="Tahoma" pitchFamily="34" charset="0"/>
                  <a:ea typeface="HY그래픽M" pitchFamily="18" charset="-127"/>
                </a:rPr>
                <a:t>Document</a:t>
              </a:r>
            </a:p>
          </p:txBody>
        </p:sp>
        <p:sp>
          <p:nvSpPr>
            <p:cNvPr id="7" name="McK Date" hidden="1"/>
            <p:cNvSpPr txBox="1">
              <a:spLocks noChangeArrowheads="1"/>
            </p:cNvSpPr>
            <p:nvPr userDrawn="1"/>
          </p:nvSpPr>
          <p:spPr bwMode="auto">
            <a:xfrm>
              <a:off x="1663" y="3216"/>
              <a:ext cx="3167" cy="141"/>
            </a:xfrm>
            <a:prstGeom prst="rect">
              <a:avLst/>
            </a:prstGeom>
            <a:noFill/>
            <a:ln w="9525">
              <a:noFill/>
              <a:miter lim="800000"/>
              <a:headEnd/>
              <a:tailEnd/>
            </a:ln>
            <a:effectLst/>
          </p:spPr>
          <p:txBody>
            <a:bodyPr lIns="0" tIns="0" rIns="0" bIns="0">
              <a:spAutoFit/>
            </a:bodyPr>
            <a:lstStyle/>
            <a:p>
              <a:pPr defTabSz="977900">
                <a:spcBef>
                  <a:spcPct val="0"/>
                </a:spcBef>
                <a:buFontTx/>
                <a:buNone/>
                <a:defRPr/>
              </a:pPr>
              <a:r>
                <a:rPr kumimoji="0" lang="en-US" altLang="ko-KR" sz="1500">
                  <a:solidFill>
                    <a:srgbClr val="333333"/>
                  </a:solidFill>
                  <a:latin typeface="Tahoma" pitchFamily="34" charset="0"/>
                  <a:ea typeface="HY그래픽M" pitchFamily="18" charset="-127"/>
                </a:rPr>
                <a:t>Date</a:t>
              </a:r>
            </a:p>
          </p:txBody>
        </p:sp>
        <p:sp>
          <p:nvSpPr>
            <p:cNvPr id="8" name="McK Disclaimer" hidden="1"/>
            <p:cNvSpPr>
              <a:spLocks noChangeArrowheads="1"/>
            </p:cNvSpPr>
            <p:nvPr userDrawn="1">
              <p:custDataLst>
                <p:tags r:id="rId1"/>
              </p:custDataLst>
            </p:nvPr>
          </p:nvSpPr>
          <p:spPr bwMode="auto">
            <a:xfrm>
              <a:off x="1663" y="3719"/>
              <a:ext cx="2303" cy="470"/>
            </a:xfrm>
            <a:prstGeom prst="rect">
              <a:avLst/>
            </a:prstGeom>
            <a:noFill/>
            <a:ln w="9525">
              <a:noFill/>
              <a:miter lim="800000"/>
              <a:headEnd/>
              <a:tailEnd/>
            </a:ln>
            <a:effectLst/>
          </p:spPr>
          <p:txBody>
            <a:bodyPr lIns="0" tIns="0" rIns="0" bIns="0" anchor="b">
              <a:spAutoFit/>
            </a:bodyPr>
            <a:lstStyle/>
            <a:p>
              <a:pPr defTabSz="860425" eaLnBrk="0" hangingPunct="0">
                <a:spcBef>
                  <a:spcPct val="0"/>
                </a:spcBef>
                <a:buFontTx/>
                <a:buNone/>
                <a:defRPr/>
              </a:pPr>
              <a:r>
                <a:rPr kumimoji="0" lang="en-US" altLang="ko-KR" sz="1000">
                  <a:solidFill>
                    <a:srgbClr val="333333"/>
                  </a:solidFill>
                  <a:latin typeface="Tahoma" pitchFamily="34" charset="0"/>
                  <a:ea typeface="HY그래픽M" pitchFamily="18" charset="-127"/>
                </a:rPr>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pSp>
      <p:sp>
        <p:nvSpPr>
          <p:cNvPr id="9" name="Working Draft Text" hidden="1"/>
          <p:cNvSpPr>
            <a:spLocks noChangeArrowheads="1"/>
          </p:cNvSpPr>
          <p:nvPr/>
        </p:nvSpPr>
        <p:spPr bwMode="auto">
          <a:xfrm>
            <a:off x="465138" y="349250"/>
            <a:ext cx="3367087" cy="274638"/>
          </a:xfrm>
          <a:prstGeom prst="rect">
            <a:avLst/>
          </a:prstGeom>
          <a:noFill/>
          <a:ln w="9525">
            <a:noFill/>
            <a:miter lim="800000"/>
            <a:headEnd/>
            <a:tailEnd/>
          </a:ln>
          <a:effectLst/>
        </p:spPr>
        <p:txBody>
          <a:bodyPr lIns="0" tIns="0" rIns="0" bIns="0">
            <a:spAutoFit/>
          </a:bodyPr>
          <a:lstStyle/>
          <a:p>
            <a:pPr latinLnBrk="1">
              <a:spcBef>
                <a:spcPct val="0"/>
              </a:spcBef>
              <a:buFontTx/>
              <a:buNone/>
              <a:defRPr/>
            </a:pPr>
            <a:r>
              <a:rPr lang="en-US" altLang="ko-KR" sz="1800">
                <a:solidFill>
                  <a:srgbClr val="333333"/>
                </a:solidFill>
                <a:latin typeface="Tahoma" pitchFamily="34" charset="0"/>
                <a:ea typeface="HY그래픽M" pitchFamily="18" charset="-127"/>
              </a:rPr>
              <a:t>Working Draft    </a:t>
            </a:r>
          </a:p>
        </p:txBody>
      </p:sp>
      <p:sp>
        <p:nvSpPr>
          <p:cNvPr id="10" name="Working Draft" hidden="1"/>
          <p:cNvSpPr txBox="1">
            <a:spLocks noChangeArrowheads="1"/>
          </p:cNvSpPr>
          <p:nvPr/>
        </p:nvSpPr>
        <p:spPr bwMode="auto">
          <a:xfrm>
            <a:off x="465138" y="593725"/>
            <a:ext cx="4259262" cy="198438"/>
          </a:xfrm>
          <a:prstGeom prst="rect">
            <a:avLst/>
          </a:prstGeom>
          <a:noFill/>
          <a:ln w="9525">
            <a:noFill/>
            <a:miter lim="800000"/>
            <a:headEnd/>
            <a:tailEnd/>
          </a:ln>
          <a:effectLst/>
        </p:spPr>
        <p:txBody>
          <a:bodyPr wrap="none" lIns="0" tIns="0" rIns="0" bIns="0">
            <a:spAutoFit/>
          </a:bodyPr>
          <a:lstStyle/>
          <a:p>
            <a:pPr defTabSz="977900">
              <a:spcBef>
                <a:spcPct val="0"/>
              </a:spcBef>
              <a:buFontTx/>
              <a:buNone/>
              <a:defRPr/>
            </a:pPr>
            <a:r>
              <a:rPr kumimoji="0" lang="en-US" altLang="ko-KR" sz="1300">
                <a:solidFill>
                  <a:srgbClr val="333333"/>
                </a:solidFill>
                <a:latin typeface="Tahoma" pitchFamily="34" charset="0"/>
                <a:ea typeface="HY그래픽M" pitchFamily="18" charset="-127"/>
              </a:rPr>
              <a:t>Last Modified 7/80/8005 7:78:51 PM Korea Standard Time</a:t>
            </a:r>
          </a:p>
        </p:txBody>
      </p:sp>
      <p:sp>
        <p:nvSpPr>
          <p:cNvPr id="11" name="Printed" hidden="1"/>
          <p:cNvSpPr txBox="1">
            <a:spLocks noChangeArrowheads="1"/>
          </p:cNvSpPr>
          <p:nvPr/>
        </p:nvSpPr>
        <p:spPr bwMode="auto">
          <a:xfrm>
            <a:off x="465138" y="815975"/>
            <a:ext cx="512762" cy="198438"/>
          </a:xfrm>
          <a:prstGeom prst="rect">
            <a:avLst/>
          </a:prstGeom>
          <a:noFill/>
          <a:ln w="9525">
            <a:noFill/>
            <a:miter lim="800000"/>
            <a:headEnd/>
            <a:tailEnd/>
          </a:ln>
          <a:effectLst/>
        </p:spPr>
        <p:txBody>
          <a:bodyPr wrap="none" lIns="0" tIns="0" rIns="0" bIns="0">
            <a:spAutoFit/>
          </a:bodyPr>
          <a:lstStyle/>
          <a:p>
            <a:pPr defTabSz="977900">
              <a:spcBef>
                <a:spcPct val="0"/>
              </a:spcBef>
              <a:buFontTx/>
              <a:buNone/>
              <a:defRPr/>
            </a:pPr>
            <a:r>
              <a:rPr kumimoji="0" lang="en-US" altLang="ko-KR" sz="1300">
                <a:solidFill>
                  <a:srgbClr val="333333"/>
                </a:solidFill>
                <a:latin typeface="Tahoma" pitchFamily="34" charset="0"/>
                <a:ea typeface="HY그래픽M" pitchFamily="18" charset="-127"/>
              </a:rPr>
              <a:t>Printed</a:t>
            </a:r>
          </a:p>
        </p:txBody>
      </p:sp>
      <p:sp>
        <p:nvSpPr>
          <p:cNvPr id="464899" name="Rectangle 3"/>
          <p:cNvSpPr>
            <a:spLocks noGrp="1" noChangeArrowheads="1"/>
          </p:cNvSpPr>
          <p:nvPr>
            <p:ph type="ctrTitle"/>
          </p:nvPr>
        </p:nvSpPr>
        <p:spPr>
          <a:xfrm>
            <a:off x="3881438" y="3200400"/>
            <a:ext cx="5967412" cy="974725"/>
          </a:xfrm>
        </p:spPr>
        <p:txBody>
          <a:bodyPr/>
          <a:lstStyle>
            <a:lvl1pPr>
              <a:defRPr sz="3200"/>
            </a:lvl1pPr>
          </a:lstStyle>
          <a:p>
            <a:r>
              <a:rPr lang="en-US" altLang="ko-KR"/>
              <a:t>Click to edit Master title style</a:t>
            </a:r>
          </a:p>
        </p:txBody>
      </p:sp>
      <p:sp>
        <p:nvSpPr>
          <p:cNvPr id="464900" name="Rectangle 4"/>
          <p:cNvSpPr>
            <a:spLocks noGrp="1" noChangeArrowheads="1"/>
          </p:cNvSpPr>
          <p:nvPr>
            <p:ph type="subTitle" idx="1"/>
          </p:nvPr>
        </p:nvSpPr>
        <p:spPr>
          <a:xfrm>
            <a:off x="3881438" y="5334000"/>
            <a:ext cx="5967412" cy="212725"/>
          </a:xfrm>
        </p:spPr>
        <p:txBody>
          <a:bodyPr/>
          <a:lstStyle>
            <a:lvl1pPr>
              <a:defRPr>
                <a:solidFill>
                  <a:schemeClr val="tx2"/>
                </a:solidFill>
              </a:defRPr>
            </a:lvl1pPr>
          </a:lstStyle>
          <a:p>
            <a:r>
              <a:rPr lang="en-US" altLang="ko-KR"/>
              <a:t>Click to edit Master subtitle style</a:t>
            </a:r>
          </a:p>
        </p:txBody>
      </p:sp>
      <p:sp>
        <p:nvSpPr>
          <p:cNvPr id="12" name="doc id"/>
          <p:cNvSpPr>
            <a:spLocks noGrp="1" noChangeArrowheads="1"/>
          </p:cNvSpPr>
          <p:nvPr>
            <p:ph type="ftr" sz="quarter" idx="10"/>
          </p:nvPr>
        </p:nvSpPr>
        <p:spPr bwMode="auto">
          <a:xfrm>
            <a:off x="9315450" y="36513"/>
            <a:ext cx="342900" cy="136525"/>
          </a:xfrm>
          <a:prstGeom prst="rect">
            <a:avLst/>
          </a:prstGeom>
          <a:ln>
            <a:miter lim="800000"/>
            <a:headEnd/>
            <a:tailEnd/>
          </a:ln>
        </p:spPr>
        <p:txBody>
          <a:bodyPr vert="horz" wrap="none" lIns="0" tIns="0" rIns="0" bIns="0" numCol="1" anchor="t" anchorCtr="0" compatLnSpc="1">
            <a:prstTxWarp prst="textNoShape">
              <a:avLst/>
            </a:prstTxWarp>
            <a:spAutoFit/>
          </a:bodyPr>
          <a:lstStyle>
            <a:lvl1pPr algn="r">
              <a:spcBef>
                <a:spcPct val="0"/>
              </a:spcBef>
              <a:buFontTx/>
              <a:buNone/>
              <a:defRPr kumimoji="0" sz="900">
                <a:solidFill>
                  <a:srgbClr val="333333"/>
                </a:solidFill>
                <a:latin typeface="Tahoma" pitchFamily="34" charset="0"/>
              </a:defRPr>
            </a:lvl1pPr>
          </a:lstStyle>
          <a:p>
            <a:pPr>
              <a:defRPr/>
            </a:pPr>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pg num"/>
          <p:cNvSpPr>
            <a:spLocks noGrp="1" noChangeArrowheads="1"/>
          </p:cNvSpPr>
          <p:nvPr>
            <p:ph type="sldNum" sz="quarter" idx="10"/>
          </p:nvPr>
        </p:nvSpPr>
        <p:spPr>
          <a:ln/>
        </p:spPr>
        <p:txBody>
          <a:bodyPr/>
          <a:lstStyle>
            <a:lvl1pPr>
              <a:defRPr/>
            </a:lvl1pPr>
          </a:lstStyle>
          <a:p>
            <a:pPr>
              <a:defRPr/>
            </a:pPr>
            <a:fld id="{CA84C772-A8AD-4262-A61F-DEC309E0728C}" type="slidenum">
              <a:rPr lang="ko-KR" altLang="en-US"/>
              <a:pPr>
                <a:defRP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345363" y="219075"/>
            <a:ext cx="2316162" cy="11255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395288" y="219075"/>
            <a:ext cx="6797675" cy="11255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pg num"/>
          <p:cNvSpPr>
            <a:spLocks noGrp="1" noChangeArrowheads="1"/>
          </p:cNvSpPr>
          <p:nvPr>
            <p:ph type="sldNum" sz="quarter" idx="10"/>
          </p:nvPr>
        </p:nvSpPr>
        <p:spPr>
          <a:ln/>
        </p:spPr>
        <p:txBody>
          <a:bodyPr/>
          <a:lstStyle>
            <a:lvl1pPr>
              <a:defRPr/>
            </a:lvl1pPr>
          </a:lstStyle>
          <a:p>
            <a:pPr>
              <a:defRPr/>
            </a:pPr>
            <a:fld id="{55AFED92-DBF8-469C-A18C-8FB828D6A11C}" type="slidenum">
              <a:rPr lang="ko-KR" altLang="en-US"/>
              <a:pPr>
                <a:defRPr/>
              </a:pPr>
              <a:t>‹#›</a:t>
            </a:fld>
            <a:endParaRPr lang="en-US" altLang="ko-K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제목, 텍스트 및 차트">
    <p:spTree>
      <p:nvGrpSpPr>
        <p:cNvPr id="1" name=""/>
        <p:cNvGrpSpPr/>
        <p:nvPr/>
      </p:nvGrpSpPr>
      <p:grpSpPr>
        <a:xfrm>
          <a:off x="0" y="0"/>
          <a:ext cx="0" cy="0"/>
          <a:chOff x="0" y="0"/>
          <a:chExt cx="0" cy="0"/>
        </a:xfrm>
      </p:grpSpPr>
      <p:sp>
        <p:nvSpPr>
          <p:cNvPr id="2" name="제목 1"/>
          <p:cNvSpPr>
            <a:spLocks noGrp="1"/>
          </p:cNvSpPr>
          <p:nvPr>
            <p:ph type="title"/>
          </p:nvPr>
        </p:nvSpPr>
        <p:spPr>
          <a:xfrm>
            <a:off x="395288" y="219075"/>
            <a:ext cx="9169400" cy="274638"/>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488950" y="1131888"/>
            <a:ext cx="4510088" cy="212725"/>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차트 개체 틀 3"/>
          <p:cNvSpPr>
            <a:spLocks noGrp="1"/>
          </p:cNvSpPr>
          <p:nvPr>
            <p:ph type="chart" sz="half" idx="2"/>
          </p:nvPr>
        </p:nvSpPr>
        <p:spPr>
          <a:xfrm>
            <a:off x="5151438" y="1131888"/>
            <a:ext cx="4510087" cy="212725"/>
          </a:xfrm>
        </p:spPr>
        <p:txBody>
          <a:bodyPr/>
          <a:lstStyle/>
          <a:p>
            <a:pPr lvl="0"/>
            <a:endParaRPr lang="ko-KR" altLang="en-US" noProof="0" smtClean="0"/>
          </a:p>
        </p:txBody>
      </p:sp>
      <p:sp>
        <p:nvSpPr>
          <p:cNvPr id="5" name="pg num"/>
          <p:cNvSpPr>
            <a:spLocks noGrp="1" noChangeArrowheads="1"/>
          </p:cNvSpPr>
          <p:nvPr>
            <p:ph type="sldNum" sz="quarter" idx="10"/>
          </p:nvPr>
        </p:nvSpPr>
        <p:spPr>
          <a:ln/>
        </p:spPr>
        <p:txBody>
          <a:bodyPr/>
          <a:lstStyle>
            <a:lvl1pPr>
              <a:defRPr/>
            </a:lvl1pPr>
          </a:lstStyle>
          <a:p>
            <a:pPr>
              <a:defRPr/>
            </a:pPr>
            <a:fld id="{09C4142B-D1F6-4843-A1BE-2F991F285381}" type="slidenum">
              <a:rPr lang="ko-KR" altLang="en-US"/>
              <a:pPr>
                <a:defRPr/>
              </a:pPr>
              <a:t>‹#›</a:t>
            </a:fld>
            <a:endParaRPr lang="en-US" altLang="ko-K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395288" y="219075"/>
            <a:ext cx="9169400" cy="274638"/>
          </a:xfrm>
        </p:spPr>
        <p:txBody>
          <a:bodyPr/>
          <a:lstStyle/>
          <a:p>
            <a:r>
              <a:rPr lang="ko-KR" altLang="en-US" smtClean="0"/>
              <a:t>마스터 제목 스타일 편집</a:t>
            </a:r>
            <a:endParaRPr lang="ko-KR" altLang="en-US"/>
          </a:p>
        </p:txBody>
      </p:sp>
      <p:sp>
        <p:nvSpPr>
          <p:cNvPr id="3" name="표 개체 틀 2"/>
          <p:cNvSpPr>
            <a:spLocks noGrp="1"/>
          </p:cNvSpPr>
          <p:nvPr>
            <p:ph type="tbl" idx="1"/>
          </p:nvPr>
        </p:nvSpPr>
        <p:spPr>
          <a:xfrm>
            <a:off x="488950" y="1131888"/>
            <a:ext cx="9172575" cy="212725"/>
          </a:xfrm>
        </p:spPr>
        <p:txBody>
          <a:bodyPr/>
          <a:lstStyle/>
          <a:p>
            <a:pPr lvl="0"/>
            <a:endParaRPr lang="ko-KR" altLang="en-US" noProof="0" smtClean="0"/>
          </a:p>
        </p:txBody>
      </p:sp>
      <p:sp>
        <p:nvSpPr>
          <p:cNvPr id="4" name="pg num"/>
          <p:cNvSpPr>
            <a:spLocks noGrp="1" noChangeArrowheads="1"/>
          </p:cNvSpPr>
          <p:nvPr>
            <p:ph type="sldNum" sz="quarter" idx="10"/>
          </p:nvPr>
        </p:nvSpPr>
        <p:spPr>
          <a:ln/>
        </p:spPr>
        <p:txBody>
          <a:bodyPr/>
          <a:lstStyle>
            <a:lvl1pPr>
              <a:defRPr/>
            </a:lvl1pPr>
          </a:lstStyle>
          <a:p>
            <a:pPr>
              <a:defRPr/>
            </a:pPr>
            <a:fld id="{D4FF71F7-6A6E-4C44-8035-5F4FA9328CF6}" type="slidenum">
              <a:rPr lang="ko-KR" altLang="en-US"/>
              <a:pPr>
                <a:defRP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pg num"/>
          <p:cNvSpPr>
            <a:spLocks noGrp="1" noChangeArrowheads="1"/>
          </p:cNvSpPr>
          <p:nvPr>
            <p:ph type="sldNum" sz="quarter" idx="10"/>
          </p:nvPr>
        </p:nvSpPr>
        <p:spPr>
          <a:ln/>
        </p:spPr>
        <p:txBody>
          <a:bodyPr/>
          <a:lstStyle>
            <a:lvl1pPr>
              <a:defRPr/>
            </a:lvl1pPr>
          </a:lstStyle>
          <a:p>
            <a:pPr>
              <a:defRPr/>
            </a:pPr>
            <a:fld id="{71B09C5E-632B-4FA3-86C4-FD60CAFFFC8D}" type="slidenum">
              <a:rPr lang="ko-KR" altLang="en-US"/>
              <a:pPr>
                <a:defRP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00"/>
            <a:ext cx="8420100" cy="1362075"/>
          </a:xfrm>
        </p:spPr>
        <p:txBody>
          <a:bodyPr/>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pg num"/>
          <p:cNvSpPr>
            <a:spLocks noGrp="1" noChangeArrowheads="1"/>
          </p:cNvSpPr>
          <p:nvPr>
            <p:ph type="sldNum" sz="quarter" idx="10"/>
          </p:nvPr>
        </p:nvSpPr>
        <p:spPr>
          <a:ln/>
        </p:spPr>
        <p:txBody>
          <a:bodyPr/>
          <a:lstStyle>
            <a:lvl1pPr>
              <a:defRPr/>
            </a:lvl1pPr>
          </a:lstStyle>
          <a:p>
            <a:pPr>
              <a:defRPr/>
            </a:pPr>
            <a:fld id="{8B7AA994-0123-46CE-B899-030DD9C0A592}" type="slidenum">
              <a:rPr lang="ko-KR" altLang="en-US"/>
              <a:pPr>
                <a:defRP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88950" y="1131888"/>
            <a:ext cx="4510088" cy="21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5151438" y="1131888"/>
            <a:ext cx="4510087" cy="21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pg num"/>
          <p:cNvSpPr>
            <a:spLocks noGrp="1" noChangeArrowheads="1"/>
          </p:cNvSpPr>
          <p:nvPr>
            <p:ph type="sldNum" sz="quarter" idx="10"/>
          </p:nvPr>
        </p:nvSpPr>
        <p:spPr>
          <a:ln/>
        </p:spPr>
        <p:txBody>
          <a:bodyPr/>
          <a:lstStyle>
            <a:lvl1pPr>
              <a:defRPr/>
            </a:lvl1pPr>
          </a:lstStyle>
          <a:p>
            <a:pPr>
              <a:defRPr/>
            </a:pPr>
            <a:fld id="{06AB57C6-642A-4A4B-8D34-21E5043DD26B}" type="slidenum">
              <a:rPr lang="ko-KR" altLang="en-US"/>
              <a:pPr>
                <a:defRP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pg num"/>
          <p:cNvSpPr>
            <a:spLocks noGrp="1" noChangeArrowheads="1"/>
          </p:cNvSpPr>
          <p:nvPr>
            <p:ph type="sldNum" sz="quarter" idx="10"/>
          </p:nvPr>
        </p:nvSpPr>
        <p:spPr>
          <a:ln/>
        </p:spPr>
        <p:txBody>
          <a:bodyPr/>
          <a:lstStyle>
            <a:lvl1pPr>
              <a:defRPr/>
            </a:lvl1pPr>
          </a:lstStyle>
          <a:p>
            <a:pPr>
              <a:defRPr/>
            </a:pPr>
            <a:fld id="{D5CCE644-E2DC-474F-9094-F506ADAB107F}" type="slidenum">
              <a:rPr lang="ko-KR" altLang="en-US"/>
              <a:pPr>
                <a:defRP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pg num"/>
          <p:cNvSpPr>
            <a:spLocks noGrp="1" noChangeArrowheads="1"/>
          </p:cNvSpPr>
          <p:nvPr>
            <p:ph type="sldNum" sz="quarter" idx="10"/>
          </p:nvPr>
        </p:nvSpPr>
        <p:spPr>
          <a:ln/>
        </p:spPr>
        <p:txBody>
          <a:bodyPr/>
          <a:lstStyle>
            <a:lvl1pPr>
              <a:defRPr/>
            </a:lvl1pPr>
          </a:lstStyle>
          <a:p>
            <a:pPr>
              <a:defRPr/>
            </a:pPr>
            <a:fld id="{D18943F4-170A-4A24-B3B2-28573D296F2A}" type="slidenum">
              <a:rPr lang="ko-KR" altLang="en-US"/>
              <a:pPr>
                <a:defRP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pg num"/>
          <p:cNvSpPr>
            <a:spLocks noGrp="1" noChangeArrowheads="1"/>
          </p:cNvSpPr>
          <p:nvPr>
            <p:ph type="sldNum" sz="quarter" idx="10"/>
          </p:nvPr>
        </p:nvSpPr>
        <p:spPr>
          <a:ln/>
        </p:spPr>
        <p:txBody>
          <a:bodyPr/>
          <a:lstStyle>
            <a:lvl1pPr>
              <a:defRPr/>
            </a:lvl1pPr>
          </a:lstStyle>
          <a:p>
            <a:pPr>
              <a:defRPr/>
            </a:pPr>
            <a:fld id="{27910E27-2F4D-4BF5-87E3-9A30CF5A062A}" type="slidenum">
              <a:rPr lang="ko-KR" altLang="en-US"/>
              <a:pPr>
                <a:defRP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273050"/>
            <a:ext cx="3259138"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pg num"/>
          <p:cNvSpPr>
            <a:spLocks noGrp="1" noChangeArrowheads="1"/>
          </p:cNvSpPr>
          <p:nvPr>
            <p:ph type="sldNum" sz="quarter" idx="10"/>
          </p:nvPr>
        </p:nvSpPr>
        <p:spPr>
          <a:ln/>
        </p:spPr>
        <p:txBody>
          <a:bodyPr/>
          <a:lstStyle>
            <a:lvl1pPr>
              <a:defRPr/>
            </a:lvl1pPr>
          </a:lstStyle>
          <a:p>
            <a:pPr>
              <a:defRPr/>
            </a:pPr>
            <a:fld id="{4ACB5674-EFC7-4418-8B1C-53A5108AB8DA}" type="slidenum">
              <a:rPr lang="ko-KR" altLang="en-US"/>
              <a:pPr>
                <a:defRP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pg num"/>
          <p:cNvSpPr>
            <a:spLocks noGrp="1" noChangeArrowheads="1"/>
          </p:cNvSpPr>
          <p:nvPr>
            <p:ph type="sldNum" sz="quarter" idx="10"/>
          </p:nvPr>
        </p:nvSpPr>
        <p:spPr>
          <a:ln/>
        </p:spPr>
        <p:txBody>
          <a:bodyPr/>
          <a:lstStyle>
            <a:lvl1pPr>
              <a:defRPr/>
            </a:lvl1pPr>
          </a:lstStyle>
          <a:p>
            <a:pPr>
              <a:defRPr/>
            </a:pPr>
            <a:fld id="{205A0382-4821-4920-AE7B-13456132E416}" type="slidenum">
              <a:rPr lang="ko-KR" altLang="en-US"/>
              <a:pPr>
                <a:defRP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463874" name="pg num"/>
          <p:cNvSpPr>
            <a:spLocks noGrp="1" noChangeArrowheads="1"/>
          </p:cNvSpPr>
          <p:nvPr>
            <p:ph type="sldNum" sz="quarter" idx="4"/>
          </p:nvPr>
        </p:nvSpPr>
        <p:spPr bwMode="auto">
          <a:xfrm>
            <a:off x="7721600" y="6643688"/>
            <a:ext cx="2063750" cy="18256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spcBef>
                <a:spcPct val="0"/>
              </a:spcBef>
              <a:buFontTx/>
              <a:buNone/>
              <a:defRPr kumimoji="0" sz="1200">
                <a:solidFill>
                  <a:schemeClr val="tx1"/>
                </a:solidFill>
                <a:latin typeface="Tahoma" pitchFamily="34" charset="0"/>
              </a:defRPr>
            </a:lvl1pPr>
          </a:lstStyle>
          <a:p>
            <a:pPr>
              <a:defRPr/>
            </a:pPr>
            <a:fld id="{597EEEFB-60BF-4E2E-9983-5B14F972AC31}" type="slidenum">
              <a:rPr lang="ko-KR" altLang="en-US"/>
              <a:pPr>
                <a:defRPr/>
              </a:pPr>
              <a:t>‹#›</a:t>
            </a:fld>
            <a:endParaRPr lang="en-US" altLang="ko-KR"/>
          </a:p>
        </p:txBody>
      </p:sp>
      <p:sp>
        <p:nvSpPr>
          <p:cNvPr id="2051" name="Rectangle 3"/>
          <p:cNvSpPr>
            <a:spLocks noGrp="1" noChangeArrowheads="1"/>
          </p:cNvSpPr>
          <p:nvPr>
            <p:ph type="title"/>
          </p:nvPr>
        </p:nvSpPr>
        <p:spPr bwMode="auto">
          <a:xfrm>
            <a:off x="395288" y="219075"/>
            <a:ext cx="9169400" cy="2746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ko-KR" altLang="en-US" smtClean="0"/>
              <a:t>마스터 제목 스타일 편집</a:t>
            </a:r>
            <a:endParaRPr lang="en-US" altLang="ko-KR" smtClean="0"/>
          </a:p>
        </p:txBody>
      </p:sp>
      <p:sp>
        <p:nvSpPr>
          <p:cNvPr id="2052" name="Rectangle 4"/>
          <p:cNvSpPr>
            <a:spLocks noGrp="1" noChangeArrowheads="1"/>
          </p:cNvSpPr>
          <p:nvPr>
            <p:ph type="body" idx="1"/>
          </p:nvPr>
        </p:nvSpPr>
        <p:spPr bwMode="auto">
          <a:xfrm>
            <a:off x="488950" y="1131888"/>
            <a:ext cx="9172575" cy="2127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ko-KR" altLang="en-US" smtClean="0"/>
              <a:t>마스터 텍스트 스타일을 편집합니다</a:t>
            </a:r>
          </a:p>
        </p:txBody>
      </p:sp>
      <p:grpSp>
        <p:nvGrpSpPr>
          <p:cNvPr id="2053" name="McK Slide Elements"/>
          <p:cNvGrpSpPr>
            <a:grpSpLocks/>
          </p:cNvGrpSpPr>
          <p:nvPr/>
        </p:nvGrpSpPr>
        <p:grpSpPr bwMode="auto">
          <a:xfrm>
            <a:off x="134938" y="542925"/>
            <a:ext cx="9526587" cy="6288088"/>
            <a:chOff x="77" y="335"/>
            <a:chExt cx="5429" cy="3882"/>
          </a:xfrm>
        </p:grpSpPr>
        <p:sp>
          <p:nvSpPr>
            <p:cNvPr id="463878" name="McK Measure" hidden="1"/>
            <p:cNvSpPr txBox="1">
              <a:spLocks noChangeArrowheads="1"/>
            </p:cNvSpPr>
            <p:nvPr userDrawn="1"/>
          </p:nvSpPr>
          <p:spPr bwMode="auto">
            <a:xfrm>
              <a:off x="77" y="335"/>
              <a:ext cx="5429" cy="160"/>
            </a:xfrm>
            <a:prstGeom prst="rect">
              <a:avLst/>
            </a:prstGeom>
            <a:noFill/>
            <a:ln w="9525">
              <a:noFill/>
              <a:miter lim="800000"/>
              <a:headEnd/>
              <a:tailEnd/>
            </a:ln>
            <a:effectLst/>
          </p:spPr>
          <p:txBody>
            <a:bodyPr lIns="0" tIns="0" rIns="0" bIns="0">
              <a:spAutoFit/>
            </a:bodyPr>
            <a:lstStyle/>
            <a:p>
              <a:pPr defTabSz="957263">
                <a:spcBef>
                  <a:spcPct val="0"/>
                </a:spcBef>
                <a:buFontTx/>
                <a:buNone/>
                <a:defRPr/>
              </a:pPr>
              <a:r>
                <a:rPr kumimoji="0" lang="en-US" altLang="ko-KR" sz="1700">
                  <a:solidFill>
                    <a:schemeClr val="tx1"/>
                  </a:solidFill>
                  <a:latin typeface="Tahoma" pitchFamily="34" charset="0"/>
                  <a:ea typeface="HY그래픽M" pitchFamily="18" charset="-127"/>
                </a:rPr>
                <a:t>Unit of measure</a:t>
              </a:r>
            </a:p>
          </p:txBody>
        </p:sp>
        <p:sp>
          <p:nvSpPr>
            <p:cNvPr id="463879" name="McK Footnote" hidden="1"/>
            <p:cNvSpPr txBox="1">
              <a:spLocks noChangeArrowheads="1"/>
            </p:cNvSpPr>
            <p:nvPr userDrawn="1"/>
          </p:nvSpPr>
          <p:spPr bwMode="auto">
            <a:xfrm>
              <a:off x="79" y="3947"/>
              <a:ext cx="5145" cy="270"/>
            </a:xfrm>
            <a:prstGeom prst="rect">
              <a:avLst/>
            </a:prstGeom>
            <a:noFill/>
            <a:ln w="9525">
              <a:noFill/>
              <a:miter lim="800000"/>
              <a:headEnd/>
              <a:tailEnd/>
            </a:ln>
            <a:effectLst/>
          </p:spPr>
          <p:txBody>
            <a:bodyPr lIns="0" tIns="0" rIns="0" bIns="0" anchor="b">
              <a:spAutoFit/>
            </a:bodyPr>
            <a:lstStyle/>
            <a:p>
              <a:pPr marL="614363" indent="-614363" defTabSz="957263">
                <a:spcBef>
                  <a:spcPct val="0"/>
                </a:spcBef>
                <a:buFontTx/>
                <a:buNone/>
                <a:tabLst>
                  <a:tab pos="569913" algn="r"/>
                </a:tabLst>
                <a:defRPr/>
              </a:pPr>
              <a:r>
                <a:rPr kumimoji="0" lang="ko-KR" altLang="en-US" sz="1300">
                  <a:latin typeface="Tahoma" pitchFamily="34" charset="0"/>
                  <a:ea typeface="HY그래픽M" pitchFamily="18" charset="-127"/>
                </a:rPr>
                <a:t>	*	</a:t>
              </a:r>
              <a:r>
                <a:rPr kumimoji="0" lang="en-US" altLang="ko-KR" sz="1300">
                  <a:latin typeface="Tahoma" pitchFamily="34" charset="0"/>
                  <a:ea typeface="HY그래픽M" pitchFamily="18" charset="-127"/>
                </a:rPr>
                <a:t>Footnote</a:t>
              </a:r>
            </a:p>
            <a:p>
              <a:pPr marL="614363" indent="-614363" defTabSz="957263">
                <a:spcBef>
                  <a:spcPct val="20000"/>
                </a:spcBef>
                <a:buFontTx/>
                <a:buNone/>
                <a:tabLst>
                  <a:tab pos="569913" algn="r"/>
                </a:tabLst>
                <a:defRPr/>
              </a:pPr>
              <a:r>
                <a:rPr kumimoji="0" lang="en-US" altLang="ko-KR" sz="1300">
                  <a:latin typeface="Tahoma" pitchFamily="34" charset="0"/>
                  <a:ea typeface="HY그래픽M" pitchFamily="18" charset="-127"/>
                </a:rPr>
                <a:t>Source:		Source</a:t>
              </a:r>
            </a:p>
          </p:txBody>
        </p:sp>
      </p:grpSp>
      <p:sp>
        <p:nvSpPr>
          <p:cNvPr id="463880" name="Working Draft" hidden="1"/>
          <p:cNvSpPr txBox="1">
            <a:spLocks noChangeArrowheads="1"/>
          </p:cNvSpPr>
          <p:nvPr/>
        </p:nvSpPr>
        <p:spPr bwMode="auto">
          <a:xfrm rot="5400000">
            <a:off x="8946357" y="2774156"/>
            <a:ext cx="1766888" cy="92075"/>
          </a:xfrm>
          <a:prstGeom prst="rect">
            <a:avLst/>
          </a:prstGeom>
          <a:noFill/>
          <a:ln w="9525">
            <a:noFill/>
            <a:miter lim="800000"/>
            <a:headEnd/>
            <a:tailEnd/>
          </a:ln>
          <a:effectLst/>
        </p:spPr>
        <p:txBody>
          <a:bodyPr wrap="none" lIns="0" tIns="0" rIns="0" bIns="0">
            <a:spAutoFit/>
          </a:bodyPr>
          <a:lstStyle/>
          <a:p>
            <a:pPr defTabSz="977900">
              <a:spcBef>
                <a:spcPct val="0"/>
              </a:spcBef>
              <a:buFontTx/>
              <a:buNone/>
              <a:defRPr/>
            </a:pPr>
            <a:r>
              <a:rPr kumimoji="0" lang="en-US" altLang="ko-KR" sz="600">
                <a:solidFill>
                  <a:schemeClr val="tx1"/>
                </a:solidFill>
                <a:latin typeface="Tahoma" pitchFamily="34" charset="0"/>
                <a:ea typeface="HY그래픽M" pitchFamily="18" charset="-127"/>
              </a:rPr>
              <a:t>Working Draft - Last Modified 7/80/8005 7:78:51 PM</a:t>
            </a:r>
          </a:p>
        </p:txBody>
      </p:sp>
      <p:sp>
        <p:nvSpPr>
          <p:cNvPr id="463881" name="Printed" hidden="1"/>
          <p:cNvSpPr txBox="1">
            <a:spLocks noChangeArrowheads="1"/>
          </p:cNvSpPr>
          <p:nvPr/>
        </p:nvSpPr>
        <p:spPr bwMode="auto">
          <a:xfrm rot="5400000">
            <a:off x="9714707" y="3925094"/>
            <a:ext cx="236537" cy="92075"/>
          </a:xfrm>
          <a:prstGeom prst="rect">
            <a:avLst/>
          </a:prstGeom>
          <a:noFill/>
          <a:ln w="9525">
            <a:noFill/>
            <a:miter lim="800000"/>
            <a:headEnd/>
            <a:tailEnd/>
          </a:ln>
          <a:effectLst/>
        </p:spPr>
        <p:txBody>
          <a:bodyPr wrap="none" lIns="0" tIns="0" rIns="0" bIns="0">
            <a:spAutoFit/>
          </a:bodyPr>
          <a:lstStyle/>
          <a:p>
            <a:pPr defTabSz="977900">
              <a:spcBef>
                <a:spcPct val="0"/>
              </a:spcBef>
              <a:buFontTx/>
              <a:buNone/>
              <a:defRPr/>
            </a:pPr>
            <a:r>
              <a:rPr kumimoji="0" lang="en-US" altLang="ko-KR" sz="600">
                <a:solidFill>
                  <a:schemeClr val="tx1"/>
                </a:solidFill>
                <a:latin typeface="Tahoma" pitchFamily="34" charset="0"/>
                <a:ea typeface="HY그래픽M" pitchFamily="18" charset="-127"/>
              </a:rPr>
              <a:t>Printed</a:t>
            </a:r>
          </a:p>
        </p:txBody>
      </p:sp>
      <p:sp>
        <p:nvSpPr>
          <p:cNvPr id="463893" name="Rectangle 21"/>
          <p:cNvSpPr>
            <a:spLocks noChangeArrowheads="1"/>
          </p:cNvSpPr>
          <p:nvPr/>
        </p:nvSpPr>
        <p:spPr bwMode="auto">
          <a:xfrm>
            <a:off x="636588" y="1874838"/>
            <a:ext cx="8558212" cy="4148137"/>
          </a:xfrm>
          <a:prstGeom prst="rect">
            <a:avLst/>
          </a:prstGeom>
          <a:noFill/>
          <a:ln w="9525">
            <a:noFill/>
            <a:miter lim="800000"/>
            <a:headEnd/>
            <a:tailEnd/>
          </a:ln>
        </p:spPr>
        <p:txBody>
          <a:bodyPr lIns="0" tIns="0" rIns="0" bIns="0"/>
          <a:lstStyle/>
          <a:p>
            <a:pPr defTabSz="1023938">
              <a:spcBef>
                <a:spcPct val="0"/>
              </a:spcBef>
              <a:buSzPct val="120000"/>
              <a:buFontTx/>
              <a:buNone/>
              <a:defRPr/>
            </a:pPr>
            <a:endParaRPr lang="ko-KR" altLang="en-US" sz="1400" b="1">
              <a:solidFill>
                <a:schemeClr val="tx1"/>
              </a:solidFill>
              <a:latin typeface="Tahoma" pitchFamily="34" charset="0"/>
            </a:endParaRPr>
          </a:p>
        </p:txBody>
      </p:sp>
      <p:sp>
        <p:nvSpPr>
          <p:cNvPr id="463899" name="Line 27"/>
          <p:cNvSpPr>
            <a:spLocks noChangeShapeType="1"/>
          </p:cNvSpPr>
          <p:nvPr userDrawn="1"/>
        </p:nvSpPr>
        <p:spPr bwMode="auto">
          <a:xfrm>
            <a:off x="260350" y="615950"/>
            <a:ext cx="9378950" cy="0"/>
          </a:xfrm>
          <a:prstGeom prst="line">
            <a:avLst/>
          </a:prstGeom>
          <a:noFill/>
          <a:ln w="12700">
            <a:solidFill>
              <a:srgbClr val="808080"/>
            </a:solidFill>
            <a:round/>
            <a:headEnd/>
            <a:tailEnd/>
          </a:ln>
        </p:spPr>
        <p:txBody>
          <a:bodyPr lIns="0" tIns="0" rIns="0" bIns="0" anchor="ctr"/>
          <a:lstStyle/>
          <a:p>
            <a:pPr algn="ctr">
              <a:spcBef>
                <a:spcPct val="0"/>
              </a:spcBef>
              <a:buFontTx/>
              <a:buNone/>
              <a:defRPr/>
            </a:pPr>
            <a:endParaRPr lang="ko-KR" altLang="en-US" sz="1800" b="1">
              <a:latin typeface="Arial" charset="0"/>
              <a:ea typeface="HY그래픽M" pitchFamily="18" charset="-127"/>
            </a:endParaRPr>
          </a:p>
        </p:txBody>
      </p:sp>
      <p:pic>
        <p:nvPicPr>
          <p:cNvPr id="2058" name="Picture 12" descr="일진다이아-국문(좌우조합)"/>
          <p:cNvPicPr>
            <a:picLocks noChangeAspect="1" noChangeArrowheads="1"/>
          </p:cNvPicPr>
          <p:nvPr userDrawn="1"/>
        </p:nvPicPr>
        <p:blipFill>
          <a:blip r:embed="rId15" cstate="print"/>
          <a:srcRect/>
          <a:stretch>
            <a:fillRect/>
          </a:stretch>
        </p:blipFill>
        <p:spPr bwMode="auto">
          <a:xfrm>
            <a:off x="7658100" y="279400"/>
            <a:ext cx="1790700" cy="234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63"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Lst>
  <p:hf hdr="0" ftr="0" dt="0"/>
  <p:txStyles>
    <p:titleStyle>
      <a:lvl1pPr algn="l" defTabSz="957263" rtl="0" eaLnBrk="0" fontAlgn="base" hangingPunct="0">
        <a:spcBef>
          <a:spcPct val="0"/>
        </a:spcBef>
        <a:spcAft>
          <a:spcPct val="0"/>
        </a:spcAft>
        <a:defRPr kumimoji="1" b="1">
          <a:solidFill>
            <a:schemeClr val="tx2"/>
          </a:solidFill>
          <a:latin typeface="+mj-lt"/>
          <a:ea typeface="맑은 고딕" pitchFamily="50" charset="-127"/>
          <a:cs typeface="+mj-cs"/>
        </a:defRPr>
      </a:lvl1pPr>
      <a:lvl2pPr algn="l" defTabSz="957263" rtl="0" eaLnBrk="0" fontAlgn="base" hangingPunct="0">
        <a:spcBef>
          <a:spcPct val="0"/>
        </a:spcBef>
        <a:spcAft>
          <a:spcPct val="0"/>
        </a:spcAft>
        <a:defRPr kumimoji="1" b="1">
          <a:solidFill>
            <a:schemeClr val="tx2"/>
          </a:solidFill>
          <a:latin typeface="Tahoma" pitchFamily="34" charset="0"/>
          <a:ea typeface="맑은 고딕" pitchFamily="50" charset="-127"/>
        </a:defRPr>
      </a:lvl2pPr>
      <a:lvl3pPr algn="l" defTabSz="957263" rtl="0" eaLnBrk="0" fontAlgn="base" hangingPunct="0">
        <a:spcBef>
          <a:spcPct val="0"/>
        </a:spcBef>
        <a:spcAft>
          <a:spcPct val="0"/>
        </a:spcAft>
        <a:defRPr kumimoji="1" b="1">
          <a:solidFill>
            <a:schemeClr val="tx2"/>
          </a:solidFill>
          <a:latin typeface="Tahoma" pitchFamily="34" charset="0"/>
          <a:ea typeface="맑은 고딕" pitchFamily="50" charset="-127"/>
        </a:defRPr>
      </a:lvl3pPr>
      <a:lvl4pPr algn="l" defTabSz="957263" rtl="0" eaLnBrk="0" fontAlgn="base" hangingPunct="0">
        <a:spcBef>
          <a:spcPct val="0"/>
        </a:spcBef>
        <a:spcAft>
          <a:spcPct val="0"/>
        </a:spcAft>
        <a:defRPr kumimoji="1" b="1">
          <a:solidFill>
            <a:schemeClr val="tx2"/>
          </a:solidFill>
          <a:latin typeface="Tahoma" pitchFamily="34" charset="0"/>
          <a:ea typeface="맑은 고딕" pitchFamily="50" charset="-127"/>
        </a:defRPr>
      </a:lvl4pPr>
      <a:lvl5pPr algn="l" defTabSz="957263" rtl="0" eaLnBrk="0" fontAlgn="base" hangingPunct="0">
        <a:spcBef>
          <a:spcPct val="0"/>
        </a:spcBef>
        <a:spcAft>
          <a:spcPct val="0"/>
        </a:spcAft>
        <a:defRPr kumimoji="1" b="1">
          <a:solidFill>
            <a:schemeClr val="tx2"/>
          </a:solidFill>
          <a:latin typeface="Tahoma" pitchFamily="34" charset="0"/>
          <a:ea typeface="맑은 고딕" pitchFamily="50" charset="-127"/>
        </a:defRPr>
      </a:lvl5pPr>
      <a:lvl6pPr marL="457200" algn="l" defTabSz="957263" rtl="0" fontAlgn="base">
        <a:spcBef>
          <a:spcPct val="0"/>
        </a:spcBef>
        <a:spcAft>
          <a:spcPct val="0"/>
        </a:spcAft>
        <a:defRPr kumimoji="1" b="1">
          <a:solidFill>
            <a:schemeClr val="tx2"/>
          </a:solidFill>
          <a:latin typeface="Tahoma" pitchFamily="34" charset="0"/>
          <a:ea typeface="HY그래픽M" pitchFamily="18" charset="-127"/>
        </a:defRPr>
      </a:lvl6pPr>
      <a:lvl7pPr marL="914400" algn="l" defTabSz="957263" rtl="0" fontAlgn="base">
        <a:spcBef>
          <a:spcPct val="0"/>
        </a:spcBef>
        <a:spcAft>
          <a:spcPct val="0"/>
        </a:spcAft>
        <a:defRPr kumimoji="1" b="1">
          <a:solidFill>
            <a:schemeClr val="tx2"/>
          </a:solidFill>
          <a:latin typeface="Tahoma" pitchFamily="34" charset="0"/>
          <a:ea typeface="HY그래픽M" pitchFamily="18" charset="-127"/>
        </a:defRPr>
      </a:lvl7pPr>
      <a:lvl8pPr marL="1371600" algn="l" defTabSz="957263" rtl="0" fontAlgn="base">
        <a:spcBef>
          <a:spcPct val="0"/>
        </a:spcBef>
        <a:spcAft>
          <a:spcPct val="0"/>
        </a:spcAft>
        <a:defRPr kumimoji="1" b="1">
          <a:solidFill>
            <a:schemeClr val="tx2"/>
          </a:solidFill>
          <a:latin typeface="Tahoma" pitchFamily="34" charset="0"/>
          <a:ea typeface="HY그래픽M" pitchFamily="18" charset="-127"/>
        </a:defRPr>
      </a:lvl8pPr>
      <a:lvl9pPr marL="1828800" algn="l" defTabSz="957263" rtl="0" fontAlgn="base">
        <a:spcBef>
          <a:spcPct val="0"/>
        </a:spcBef>
        <a:spcAft>
          <a:spcPct val="0"/>
        </a:spcAft>
        <a:defRPr kumimoji="1" b="1">
          <a:solidFill>
            <a:schemeClr val="tx2"/>
          </a:solidFill>
          <a:latin typeface="Tahoma" pitchFamily="34" charset="0"/>
          <a:ea typeface="HY그래픽M" pitchFamily="18" charset="-127"/>
        </a:defRPr>
      </a:lvl9pPr>
    </p:titleStyle>
    <p:bodyStyle>
      <a:lvl1pPr marL="342900" indent="-342900" algn="l" defTabSz="1023938" rtl="0" eaLnBrk="0" fontAlgn="base" hangingPunct="0">
        <a:spcBef>
          <a:spcPct val="0"/>
        </a:spcBef>
        <a:spcAft>
          <a:spcPct val="0"/>
        </a:spcAft>
        <a:buSzPct val="120000"/>
        <a:defRPr kumimoji="1" sz="1400" b="1">
          <a:solidFill>
            <a:schemeClr val="tx1"/>
          </a:solidFill>
          <a:latin typeface="+mn-lt"/>
          <a:ea typeface="맑은 고딕" pitchFamily="50" charset="-127"/>
          <a:cs typeface="+mn-cs"/>
        </a:defRPr>
      </a:lvl1pPr>
      <a:lvl2pPr marL="165100" indent="-163513" algn="l" defTabSz="1023938" rtl="0" eaLnBrk="0" fontAlgn="base" hangingPunct="0">
        <a:spcBef>
          <a:spcPct val="0"/>
        </a:spcBef>
        <a:spcAft>
          <a:spcPct val="0"/>
        </a:spcAft>
        <a:buSzPct val="120000"/>
        <a:buChar char="•"/>
        <a:defRPr kumimoji="1" sz="1400">
          <a:solidFill>
            <a:schemeClr val="tx1"/>
          </a:solidFill>
          <a:latin typeface="+mn-lt"/>
          <a:ea typeface="맑은 고딕" pitchFamily="50" charset="-127"/>
        </a:defRPr>
      </a:lvl2pPr>
      <a:lvl3pPr marL="338138" indent="-171450" algn="l" defTabSz="1023938" rtl="0" eaLnBrk="0" fontAlgn="base" hangingPunct="0">
        <a:spcBef>
          <a:spcPct val="0"/>
        </a:spcBef>
        <a:spcAft>
          <a:spcPct val="0"/>
        </a:spcAft>
        <a:buChar char="–"/>
        <a:defRPr kumimoji="1" sz="1400">
          <a:solidFill>
            <a:schemeClr val="tx1"/>
          </a:solidFill>
          <a:latin typeface="+mn-lt"/>
          <a:ea typeface="맑은 고딕" pitchFamily="50" charset="-127"/>
        </a:defRPr>
      </a:lvl3pPr>
      <a:lvl4pPr marL="493713" indent="-153988" algn="l" defTabSz="1023938" rtl="0" eaLnBrk="0" fontAlgn="base" hangingPunct="0">
        <a:spcBef>
          <a:spcPct val="0"/>
        </a:spcBef>
        <a:spcAft>
          <a:spcPct val="0"/>
        </a:spcAft>
        <a:buSzPct val="89000"/>
        <a:buChar char="•"/>
        <a:defRPr kumimoji="1" sz="1400">
          <a:solidFill>
            <a:schemeClr val="tx1"/>
          </a:solidFill>
          <a:latin typeface="+mn-lt"/>
          <a:ea typeface="맑은 고딕" pitchFamily="50" charset="-127"/>
        </a:defRPr>
      </a:lvl4pPr>
      <a:lvl5pPr marL="665163" indent="-169863" algn="l" defTabSz="1023938" rtl="0" eaLnBrk="0" fontAlgn="base" hangingPunct="0">
        <a:spcBef>
          <a:spcPct val="0"/>
        </a:spcBef>
        <a:spcAft>
          <a:spcPct val="0"/>
        </a:spcAft>
        <a:buSzPct val="75000"/>
        <a:buChar char="–"/>
        <a:defRPr kumimoji="1" sz="1400">
          <a:solidFill>
            <a:schemeClr val="tx1"/>
          </a:solidFill>
          <a:latin typeface="+mn-lt"/>
          <a:ea typeface="맑은 고딕" pitchFamily="50" charset="-127"/>
        </a:defRPr>
      </a:lvl5pPr>
      <a:lvl6pPr marL="1122363" indent="-169863" algn="l" defTabSz="1023938" rtl="0" fontAlgn="base">
        <a:spcBef>
          <a:spcPct val="0"/>
        </a:spcBef>
        <a:spcAft>
          <a:spcPct val="0"/>
        </a:spcAft>
        <a:buSzPct val="75000"/>
        <a:buChar char="–"/>
        <a:defRPr kumimoji="1" sz="1400">
          <a:solidFill>
            <a:schemeClr val="tx1"/>
          </a:solidFill>
          <a:latin typeface="+mn-lt"/>
          <a:ea typeface="+mn-ea"/>
        </a:defRPr>
      </a:lvl6pPr>
      <a:lvl7pPr marL="1579563" indent="-169863" algn="l" defTabSz="1023938" rtl="0" fontAlgn="base">
        <a:spcBef>
          <a:spcPct val="0"/>
        </a:spcBef>
        <a:spcAft>
          <a:spcPct val="0"/>
        </a:spcAft>
        <a:buSzPct val="75000"/>
        <a:buChar char="–"/>
        <a:defRPr kumimoji="1" sz="1400">
          <a:solidFill>
            <a:schemeClr val="tx1"/>
          </a:solidFill>
          <a:latin typeface="+mn-lt"/>
          <a:ea typeface="+mn-ea"/>
        </a:defRPr>
      </a:lvl7pPr>
      <a:lvl8pPr marL="2036763" indent="-169863" algn="l" defTabSz="1023938" rtl="0" fontAlgn="base">
        <a:spcBef>
          <a:spcPct val="0"/>
        </a:spcBef>
        <a:spcAft>
          <a:spcPct val="0"/>
        </a:spcAft>
        <a:buSzPct val="75000"/>
        <a:buChar char="–"/>
        <a:defRPr kumimoji="1" sz="1400">
          <a:solidFill>
            <a:schemeClr val="tx1"/>
          </a:solidFill>
          <a:latin typeface="+mn-lt"/>
          <a:ea typeface="+mn-ea"/>
        </a:defRPr>
      </a:lvl8pPr>
      <a:lvl9pPr marL="2493963" indent="-169863" algn="l" defTabSz="1023938" rtl="0" fontAlgn="base">
        <a:spcBef>
          <a:spcPct val="0"/>
        </a:spcBef>
        <a:spcAft>
          <a:spcPct val="0"/>
        </a:spcAft>
        <a:buSzPct val="75000"/>
        <a:buChar char="–"/>
        <a:defRPr kumimoji="1" sz="14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oleObject" Target="../embeddings/oleObject1.bin"/><Relationship Id="rId9"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Microsoft_Office_Excel_____1.xls"/><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654175" y="2971800"/>
            <a:ext cx="5967413" cy="457200"/>
          </a:xfrm>
          <a:noFill/>
        </p:spPr>
        <p:txBody>
          <a:bodyPr/>
          <a:lstStyle/>
          <a:p>
            <a:pPr eaLnBrk="1" hangingPunct="1"/>
            <a:r>
              <a:rPr lang="ko-KR" altLang="en-US" sz="3000" dirty="0" smtClean="0">
                <a:latin typeface="맑은 고딕" pitchFamily="50" charset="-127"/>
              </a:rPr>
              <a:t>일진다이아몬드 경영설명회 </a:t>
            </a:r>
          </a:p>
        </p:txBody>
      </p:sp>
      <p:sp>
        <p:nvSpPr>
          <p:cNvPr id="4099" name="Rectangle 2"/>
          <p:cNvSpPr>
            <a:spLocks noChangeArrowheads="1"/>
          </p:cNvSpPr>
          <p:nvPr/>
        </p:nvSpPr>
        <p:spPr bwMode="auto">
          <a:xfrm>
            <a:off x="1654175" y="2678113"/>
            <a:ext cx="5967413" cy="244475"/>
          </a:xfrm>
          <a:prstGeom prst="rect">
            <a:avLst/>
          </a:prstGeom>
          <a:noFill/>
          <a:ln w="9525">
            <a:noFill/>
            <a:miter lim="800000"/>
            <a:headEnd/>
            <a:tailEnd/>
          </a:ln>
        </p:spPr>
        <p:txBody>
          <a:bodyPr lIns="0" tIns="0" rIns="0" bIns="0">
            <a:spAutoFit/>
          </a:bodyPr>
          <a:lstStyle/>
          <a:p>
            <a:pPr defTabSz="957263">
              <a:spcBef>
                <a:spcPct val="0"/>
              </a:spcBef>
              <a:buFontTx/>
              <a:buNone/>
            </a:pPr>
            <a:r>
              <a:rPr lang="en-US" altLang="ko-KR" b="1" dirty="0">
                <a:solidFill>
                  <a:schemeClr val="tx2"/>
                </a:solidFill>
              </a:rPr>
              <a:t>2012</a:t>
            </a:r>
            <a:r>
              <a:rPr lang="ko-KR" altLang="en-US" b="1" dirty="0">
                <a:solidFill>
                  <a:schemeClr val="tx2"/>
                </a:solidFill>
              </a:rPr>
              <a:t>년 </a:t>
            </a:r>
          </a:p>
        </p:txBody>
      </p:sp>
      <p:pic>
        <p:nvPicPr>
          <p:cNvPr id="4100" name="Picture 14" descr="일진다이아-국문(좌우조합)"/>
          <p:cNvPicPr>
            <a:picLocks noChangeAspect="1" noChangeArrowheads="1"/>
          </p:cNvPicPr>
          <p:nvPr/>
        </p:nvPicPr>
        <p:blipFill>
          <a:blip r:embed="rId3" cstate="print"/>
          <a:srcRect/>
          <a:stretch>
            <a:fillRect/>
          </a:stretch>
        </p:blipFill>
        <p:spPr bwMode="auto">
          <a:xfrm>
            <a:off x="1654175" y="5011738"/>
            <a:ext cx="2397125" cy="314325"/>
          </a:xfrm>
          <a:prstGeom prst="rect">
            <a:avLst/>
          </a:prstGeom>
          <a:noFill/>
          <a:ln w="9525">
            <a:noFill/>
            <a:miter lim="800000"/>
            <a:headEnd/>
            <a:tailEnd/>
          </a:ln>
        </p:spPr>
      </p:pic>
      <p:sp>
        <p:nvSpPr>
          <p:cNvPr id="6" name="Rectangle 2"/>
          <p:cNvSpPr>
            <a:spLocks noChangeArrowheads="1"/>
          </p:cNvSpPr>
          <p:nvPr/>
        </p:nvSpPr>
        <p:spPr bwMode="auto">
          <a:xfrm>
            <a:off x="1654175" y="4564077"/>
            <a:ext cx="5967413" cy="244475"/>
          </a:xfrm>
          <a:prstGeom prst="rect">
            <a:avLst/>
          </a:prstGeom>
          <a:noFill/>
          <a:ln w="9525">
            <a:noFill/>
            <a:miter lim="800000"/>
            <a:headEnd/>
            <a:tailEnd/>
          </a:ln>
        </p:spPr>
        <p:txBody>
          <a:bodyPr lIns="0" tIns="0" rIns="0" bIns="0">
            <a:spAutoFit/>
          </a:bodyPr>
          <a:lstStyle/>
          <a:p>
            <a:pPr defTabSz="957263">
              <a:spcBef>
                <a:spcPct val="0"/>
              </a:spcBef>
              <a:buFontTx/>
              <a:buNone/>
            </a:pPr>
            <a:r>
              <a:rPr lang="en-US" altLang="ko-KR" b="1" dirty="0" smtClean="0">
                <a:solidFill>
                  <a:schemeClr val="tx2"/>
                </a:solidFill>
              </a:rPr>
              <a:t>2013</a:t>
            </a:r>
            <a:r>
              <a:rPr lang="ko-KR" altLang="en-US" b="1" dirty="0" smtClean="0">
                <a:solidFill>
                  <a:schemeClr val="tx2"/>
                </a:solidFill>
              </a:rPr>
              <a:t>년 </a:t>
            </a:r>
            <a:r>
              <a:rPr lang="en-US" altLang="ko-KR" b="1" dirty="0" smtClean="0">
                <a:solidFill>
                  <a:schemeClr val="tx2"/>
                </a:solidFill>
              </a:rPr>
              <a:t>3</a:t>
            </a:r>
            <a:r>
              <a:rPr lang="ko-KR" altLang="en-US" b="1" dirty="0" smtClean="0">
                <a:solidFill>
                  <a:schemeClr val="tx2"/>
                </a:solidFill>
              </a:rPr>
              <a:t>월 </a:t>
            </a:r>
            <a:r>
              <a:rPr lang="en-US" altLang="ko-KR" b="1" dirty="0" smtClean="0">
                <a:solidFill>
                  <a:schemeClr val="tx2"/>
                </a:solidFill>
              </a:rPr>
              <a:t>14</a:t>
            </a:r>
            <a:r>
              <a:rPr lang="ko-KR" altLang="en-US" b="1" dirty="0" smtClean="0">
                <a:solidFill>
                  <a:schemeClr val="tx2"/>
                </a:solidFill>
              </a:rPr>
              <a:t>일 </a:t>
            </a:r>
            <a:endParaRPr lang="ko-KR" altLang="en-US" b="1" dirty="0">
              <a:solidFill>
                <a:schemeClr val="tx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a:t>경영 전망</a:t>
            </a:r>
          </a:p>
        </p:txBody>
      </p:sp>
      <p:sp>
        <p:nvSpPr>
          <p:cNvPr id="12292"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FA438330-0C14-46C4-B48C-AFE401BE37F3}" type="slidenum">
              <a:rPr kumimoji="0" lang="ko-KR" altLang="en-US" sz="1200">
                <a:solidFill>
                  <a:schemeClr val="tx1"/>
                </a:solidFill>
              </a:rPr>
              <a:pPr algn="r" defTabSz="957263">
                <a:spcBef>
                  <a:spcPct val="0"/>
                </a:spcBef>
                <a:buFontTx/>
                <a:buNone/>
              </a:pPr>
              <a:t>9</a:t>
            </a:fld>
            <a:endParaRPr kumimoji="0" lang="en-US" altLang="ko-KR" sz="1200">
              <a:solidFill>
                <a:schemeClr val="tx1"/>
              </a:solidFill>
            </a:endParaRPr>
          </a:p>
        </p:txBody>
      </p:sp>
      <p:sp>
        <p:nvSpPr>
          <p:cNvPr id="12293" name="Text Box 6"/>
          <p:cNvSpPr txBox="1">
            <a:spLocks noChangeArrowheads="1"/>
          </p:cNvSpPr>
          <p:nvPr/>
        </p:nvSpPr>
        <p:spPr bwMode="auto">
          <a:xfrm>
            <a:off x="1552575" y="6140450"/>
            <a:ext cx="6992938" cy="336550"/>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ko-KR" altLang="en-US" b="1"/>
              <a:t>본 자료는 회사 내부 목표로서</a:t>
            </a:r>
            <a:r>
              <a:rPr lang="en-US" altLang="ko-KR" b="1"/>
              <a:t>, </a:t>
            </a:r>
            <a:r>
              <a:rPr lang="ko-KR" altLang="en-US" b="1"/>
              <a:t>투자 판단의 근거로는 활용될 수 없습니다</a:t>
            </a:r>
          </a:p>
        </p:txBody>
      </p:sp>
      <p:sp>
        <p:nvSpPr>
          <p:cNvPr id="2" name="직사각형 5"/>
          <p:cNvSpPr/>
          <p:nvPr/>
        </p:nvSpPr>
        <p:spPr bwMode="auto">
          <a:xfrm>
            <a:off x="779463" y="3314700"/>
            <a:ext cx="1166812" cy="719138"/>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lang="ko-KR" altLang="en-US" sz="1800" b="1">
                <a:latin typeface="Tahoma" pitchFamily="34" charset="0"/>
              </a:rPr>
              <a:t>매출액</a:t>
            </a:r>
          </a:p>
        </p:txBody>
      </p:sp>
      <p:sp>
        <p:nvSpPr>
          <p:cNvPr id="12296" name="Text Box 12"/>
          <p:cNvSpPr txBox="1">
            <a:spLocks noChangeArrowheads="1"/>
          </p:cNvSpPr>
          <p:nvPr/>
        </p:nvSpPr>
        <p:spPr bwMode="auto">
          <a:xfrm>
            <a:off x="4906963" y="2481263"/>
            <a:ext cx="733425" cy="304800"/>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sz="1400" b="1" u="sng" dirty="0" smtClean="0">
                <a:latin typeface="Arial" charset="0"/>
              </a:rPr>
              <a:t>YoY</a:t>
            </a:r>
            <a:endParaRPr lang="ko-KR" altLang="en-US" sz="1400" b="1" u="sng" dirty="0"/>
          </a:p>
        </p:txBody>
      </p:sp>
      <p:sp>
        <p:nvSpPr>
          <p:cNvPr id="12297" name="Text Box 16"/>
          <p:cNvSpPr txBox="1">
            <a:spLocks noChangeArrowheads="1"/>
          </p:cNvSpPr>
          <p:nvPr/>
        </p:nvSpPr>
        <p:spPr bwMode="auto">
          <a:xfrm>
            <a:off x="4778375" y="3484563"/>
            <a:ext cx="1003300" cy="336550"/>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dirty="0" smtClean="0"/>
              <a:t>33%</a:t>
            </a:r>
            <a:r>
              <a:rPr lang="ko-KR" altLang="en-US" dirty="0" smtClean="0"/>
              <a:t>↑</a:t>
            </a:r>
            <a:endParaRPr lang="en-US" altLang="ko-KR" dirty="0"/>
          </a:p>
        </p:txBody>
      </p:sp>
      <p:sp>
        <p:nvSpPr>
          <p:cNvPr id="7181" name="Rectangle 13"/>
          <p:cNvSpPr>
            <a:spLocks noChangeArrowheads="1"/>
          </p:cNvSpPr>
          <p:nvPr/>
        </p:nvSpPr>
        <p:spPr bwMode="auto">
          <a:xfrm>
            <a:off x="6238875" y="3306536"/>
            <a:ext cx="3171825" cy="720000"/>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72000" tIns="154800" rIns="72000" bIns="154800" anchor="ctr"/>
          <a:lstStyle/>
          <a:p>
            <a:pPr marL="188913" indent="-188913" defTabSz="957263">
              <a:spcBef>
                <a:spcPct val="0"/>
              </a:spcBef>
              <a:defRPr/>
            </a:pPr>
            <a:r>
              <a:rPr lang="ko-KR" altLang="en-US" sz="1300" b="1" dirty="0" smtClean="0"/>
              <a:t>기존 </a:t>
            </a:r>
            <a:r>
              <a:rPr lang="ko-KR" altLang="en-US" sz="1300" b="1" dirty="0"/>
              <a:t>사업 </a:t>
            </a:r>
            <a:r>
              <a:rPr lang="ko-KR" altLang="en-US" sz="1300" b="1" dirty="0" smtClean="0"/>
              <a:t>및 신규 사업 매출 확대</a:t>
            </a:r>
            <a:r>
              <a:rPr lang="en-US" altLang="ko-KR" sz="1300" b="1" dirty="0" smtClean="0"/>
              <a:t> </a:t>
            </a:r>
            <a:endParaRPr lang="en-US" altLang="ko-KR" sz="1300" b="1" dirty="0"/>
          </a:p>
        </p:txBody>
      </p:sp>
      <p:sp>
        <p:nvSpPr>
          <p:cNvPr id="12301" name="Text Box 26"/>
          <p:cNvSpPr txBox="1">
            <a:spLocks noChangeArrowheads="1"/>
          </p:cNvSpPr>
          <p:nvPr/>
        </p:nvSpPr>
        <p:spPr bwMode="auto">
          <a:xfrm>
            <a:off x="7480300" y="2481263"/>
            <a:ext cx="639763" cy="336550"/>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ko-KR" altLang="en-US" b="1" u="sng"/>
              <a:t>비고</a:t>
            </a:r>
          </a:p>
        </p:txBody>
      </p:sp>
      <p:grpSp>
        <p:nvGrpSpPr>
          <p:cNvPr id="12302" name="Group 37"/>
          <p:cNvGrpSpPr>
            <a:grpSpLocks/>
          </p:cNvGrpSpPr>
          <p:nvPr/>
        </p:nvGrpSpPr>
        <p:grpSpPr bwMode="auto">
          <a:xfrm>
            <a:off x="2230438" y="2481263"/>
            <a:ext cx="1003300" cy="1339850"/>
            <a:chOff x="1725" y="1171"/>
            <a:chExt cx="552" cy="844"/>
          </a:xfrm>
        </p:grpSpPr>
        <p:sp>
          <p:nvSpPr>
            <p:cNvPr id="12307" name="Text Box 27"/>
            <p:cNvSpPr txBox="1">
              <a:spLocks noChangeArrowheads="1"/>
            </p:cNvSpPr>
            <p:nvPr/>
          </p:nvSpPr>
          <p:spPr bwMode="auto">
            <a:xfrm>
              <a:off x="1769" y="1171"/>
              <a:ext cx="457" cy="192"/>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sz="1400" b="1" u="sng" dirty="0" smtClean="0">
                  <a:latin typeface="Arial" charset="0"/>
                </a:rPr>
                <a:t>2013</a:t>
              </a:r>
              <a:endParaRPr lang="ko-KR" altLang="en-US" sz="1400" b="1" u="sng" dirty="0"/>
            </a:p>
          </p:txBody>
        </p:sp>
        <p:sp>
          <p:nvSpPr>
            <p:cNvPr id="12308" name="Text Box 28"/>
            <p:cNvSpPr txBox="1">
              <a:spLocks noChangeArrowheads="1"/>
            </p:cNvSpPr>
            <p:nvPr/>
          </p:nvSpPr>
          <p:spPr bwMode="auto">
            <a:xfrm>
              <a:off x="1725" y="1803"/>
              <a:ext cx="552" cy="212"/>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dirty="0" smtClean="0"/>
                <a:t>1,280</a:t>
              </a:r>
              <a:endParaRPr lang="en-US" altLang="ko-KR" dirty="0"/>
            </a:p>
          </p:txBody>
        </p:sp>
      </p:grpSp>
      <p:sp>
        <p:nvSpPr>
          <p:cNvPr id="12303" name="Text Box 31"/>
          <p:cNvSpPr txBox="1">
            <a:spLocks noChangeArrowheads="1"/>
          </p:cNvSpPr>
          <p:nvPr/>
        </p:nvSpPr>
        <p:spPr bwMode="auto">
          <a:xfrm>
            <a:off x="3468688" y="3484563"/>
            <a:ext cx="1003300" cy="336550"/>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dirty="0" smtClean="0"/>
              <a:t>963</a:t>
            </a:r>
            <a:endParaRPr lang="en-US" altLang="ko-KR" dirty="0"/>
          </a:p>
        </p:txBody>
      </p:sp>
      <p:sp>
        <p:nvSpPr>
          <p:cNvPr id="12305" name="Text Box 33"/>
          <p:cNvSpPr txBox="1">
            <a:spLocks noChangeArrowheads="1"/>
          </p:cNvSpPr>
          <p:nvPr/>
        </p:nvSpPr>
        <p:spPr bwMode="auto">
          <a:xfrm>
            <a:off x="3521075" y="2481263"/>
            <a:ext cx="830263" cy="304800"/>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sz="1400" b="1" u="sng" dirty="0" smtClean="0">
                <a:latin typeface="Arial" charset="0"/>
              </a:rPr>
              <a:t>2012</a:t>
            </a:r>
            <a:endParaRPr lang="ko-KR" altLang="en-US" sz="1400" b="1" u="sng" dirty="0"/>
          </a:p>
        </p:txBody>
      </p:sp>
      <p:sp>
        <p:nvSpPr>
          <p:cNvPr id="12306" name="Text Box 38"/>
          <p:cNvSpPr txBox="1">
            <a:spLocks noChangeArrowheads="1"/>
          </p:cNvSpPr>
          <p:nvPr/>
        </p:nvSpPr>
        <p:spPr bwMode="auto">
          <a:xfrm>
            <a:off x="762000" y="2487613"/>
            <a:ext cx="1276350" cy="274637"/>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sz="1200" b="1"/>
              <a:t>(</a:t>
            </a:r>
            <a:r>
              <a:rPr lang="ko-KR" altLang="en-US" sz="1200" b="1"/>
              <a:t>단위 </a:t>
            </a:r>
            <a:r>
              <a:rPr lang="en-US" altLang="ko-KR" sz="1200" b="1"/>
              <a:t>: </a:t>
            </a:r>
            <a:r>
              <a:rPr lang="ko-KR" altLang="en-US" sz="1200" b="1"/>
              <a:t>억원</a:t>
            </a:r>
            <a:r>
              <a:rPr lang="en-US" altLang="ko-KR" sz="1200" b="1"/>
              <a:t>)</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en-US" altLang="ko-KR" sz="2000" b="1"/>
              <a:t>DW </a:t>
            </a:r>
            <a:r>
              <a:rPr kumimoji="0" lang="ko-KR" altLang="en-US" sz="2000" b="1"/>
              <a:t>사업 현황</a:t>
            </a:r>
          </a:p>
        </p:txBody>
      </p:sp>
      <p:sp>
        <p:nvSpPr>
          <p:cNvPr id="13315"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18922FE5-DE65-40BA-9017-163DBA861510}" type="slidenum">
              <a:rPr kumimoji="0" lang="ko-KR" altLang="en-US" sz="1200">
                <a:solidFill>
                  <a:schemeClr val="tx1"/>
                </a:solidFill>
              </a:rPr>
              <a:pPr algn="r" defTabSz="957263">
                <a:spcBef>
                  <a:spcPct val="0"/>
                </a:spcBef>
                <a:buFontTx/>
                <a:buNone/>
              </a:pPr>
              <a:t>10</a:t>
            </a:fld>
            <a:endParaRPr kumimoji="0" lang="en-US" altLang="ko-KR" sz="1200">
              <a:solidFill>
                <a:schemeClr val="tx1"/>
              </a:solidFill>
            </a:endParaRPr>
          </a:p>
        </p:txBody>
      </p:sp>
      <p:sp>
        <p:nvSpPr>
          <p:cNvPr id="7181" name="Rectangle 13"/>
          <p:cNvSpPr>
            <a:spLocks noChangeArrowheads="1"/>
          </p:cNvSpPr>
          <p:nvPr/>
        </p:nvSpPr>
        <p:spPr bwMode="auto">
          <a:xfrm>
            <a:off x="1012825" y="3455988"/>
            <a:ext cx="3465513" cy="1976437"/>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72000" tIns="154800" rIns="72000" bIns="154800" anchor="ctr"/>
          <a:lstStyle/>
          <a:p>
            <a:pPr marL="188913" indent="-188913" defTabSz="957263">
              <a:spcBef>
                <a:spcPct val="0"/>
              </a:spcBef>
              <a:defRPr/>
            </a:pPr>
            <a:endParaRPr lang="ko-KR" altLang="en-US" sz="1300" b="1" dirty="0"/>
          </a:p>
          <a:p>
            <a:pPr marL="188913" indent="-188913" defTabSz="957263">
              <a:spcBef>
                <a:spcPct val="0"/>
              </a:spcBef>
              <a:defRPr/>
            </a:pPr>
            <a:endParaRPr lang="ko-KR" altLang="en-US" sz="1300" b="1" dirty="0"/>
          </a:p>
          <a:p>
            <a:pPr marL="188913" indent="-188913" defTabSz="957263">
              <a:spcBef>
                <a:spcPct val="0"/>
              </a:spcBef>
              <a:defRPr/>
            </a:pPr>
            <a:r>
              <a:rPr lang="en-US" altLang="ko-KR" sz="1300" b="1" dirty="0"/>
              <a:t>LED </a:t>
            </a:r>
            <a:r>
              <a:rPr lang="ko-KR" altLang="en-US" sz="1300" b="1" dirty="0"/>
              <a:t>시장 진입 성공</a:t>
            </a:r>
            <a:br>
              <a:rPr lang="ko-KR" altLang="en-US" sz="1300" b="1" dirty="0"/>
            </a:br>
            <a:r>
              <a:rPr lang="en-US" altLang="ko-KR" sz="1300" dirty="0"/>
              <a:t>- 3</a:t>
            </a:r>
            <a:r>
              <a:rPr lang="ko-KR" altLang="en-US" sz="1300" dirty="0"/>
              <a:t>개社 매출</a:t>
            </a:r>
            <a:endParaRPr lang="en-US" altLang="ko-KR" sz="1300" dirty="0"/>
          </a:p>
          <a:p>
            <a:pPr marL="188913" indent="-188913" defTabSz="957263">
              <a:spcBef>
                <a:spcPct val="0"/>
              </a:spcBef>
              <a:defRPr/>
            </a:pPr>
            <a:endParaRPr lang="en-US" altLang="ko-KR" sz="1300" dirty="0"/>
          </a:p>
          <a:p>
            <a:pPr marL="188913" indent="-188913" defTabSz="957263">
              <a:spcBef>
                <a:spcPct val="0"/>
              </a:spcBef>
              <a:defRPr/>
            </a:pPr>
            <a:r>
              <a:rPr lang="ko-KR" altLang="en-US" sz="1300" dirty="0" smtClean="0"/>
              <a:t>태양광 시장 고객 </a:t>
            </a:r>
            <a:r>
              <a:rPr lang="en-US" altLang="ko-KR" sz="1300" dirty="0" smtClean="0"/>
              <a:t>Field test </a:t>
            </a:r>
            <a:r>
              <a:rPr lang="ko-KR" altLang="en-US" sz="1300" dirty="0" smtClean="0"/>
              <a:t>진행</a:t>
            </a:r>
            <a:endParaRPr lang="en-US" altLang="ko-KR" sz="1300" dirty="0"/>
          </a:p>
        </p:txBody>
      </p:sp>
      <p:sp>
        <p:nvSpPr>
          <p:cNvPr id="13317" name="TextBox 17"/>
          <p:cNvSpPr txBox="1">
            <a:spLocks noChangeArrowheads="1"/>
          </p:cNvSpPr>
          <p:nvPr/>
        </p:nvSpPr>
        <p:spPr bwMode="auto">
          <a:xfrm>
            <a:off x="1976438" y="2873375"/>
            <a:ext cx="1473200" cy="254000"/>
          </a:xfrm>
          <a:prstGeom prst="rect">
            <a:avLst/>
          </a:prstGeom>
          <a:noFill/>
          <a:ln w="9525">
            <a:noFill/>
            <a:miter lim="800000"/>
            <a:headEnd/>
            <a:tailEnd/>
          </a:ln>
        </p:spPr>
        <p:txBody>
          <a:bodyPr anchor="ctr"/>
          <a:lstStyle/>
          <a:p>
            <a:pPr algn="ctr" eaLnBrk="0" latinLnBrk="1" hangingPunct="0">
              <a:spcBef>
                <a:spcPct val="0"/>
              </a:spcBef>
              <a:buFontTx/>
              <a:buNone/>
            </a:pPr>
            <a:r>
              <a:rPr lang="ko-KR" altLang="en-US" sz="1400" b="1" u="sng" dirty="0">
                <a:solidFill>
                  <a:schemeClr val="folHlink"/>
                </a:solidFill>
              </a:rPr>
              <a:t>사업 </a:t>
            </a:r>
            <a:r>
              <a:rPr lang="ko-KR" altLang="en-US" sz="1400" b="1" u="sng" dirty="0" smtClean="0">
                <a:solidFill>
                  <a:schemeClr val="folHlink"/>
                </a:solidFill>
              </a:rPr>
              <a:t>현황</a:t>
            </a:r>
            <a:endParaRPr lang="ko-KR" altLang="en-US" sz="1400" b="1" u="sng" dirty="0">
              <a:solidFill>
                <a:schemeClr val="folHlink"/>
              </a:solidFill>
            </a:endParaRPr>
          </a:p>
        </p:txBody>
      </p:sp>
      <p:sp>
        <p:nvSpPr>
          <p:cNvPr id="2" name="Rectangle 13"/>
          <p:cNvSpPr>
            <a:spLocks noChangeArrowheads="1"/>
          </p:cNvSpPr>
          <p:nvPr/>
        </p:nvSpPr>
        <p:spPr bwMode="auto">
          <a:xfrm>
            <a:off x="5505450" y="3455988"/>
            <a:ext cx="3465513" cy="1976437"/>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72000" tIns="154800" rIns="72000" bIns="154800" anchor="ctr"/>
          <a:lstStyle/>
          <a:p>
            <a:pPr marL="188913" indent="-188913" defTabSz="957263">
              <a:spcBef>
                <a:spcPct val="0"/>
              </a:spcBef>
              <a:defRPr/>
            </a:pPr>
            <a:r>
              <a:rPr lang="en-US" altLang="ko-KR" sz="1300" b="1" dirty="0" smtClean="0"/>
              <a:t>LED</a:t>
            </a:r>
            <a:r>
              <a:rPr lang="ko-KR" altLang="en-US" sz="1300" b="1" dirty="0" smtClean="0"/>
              <a:t> </a:t>
            </a:r>
            <a:r>
              <a:rPr lang="ko-KR" altLang="en-US" sz="1300" b="1" dirty="0"/>
              <a:t>시장 확대</a:t>
            </a:r>
            <a:br>
              <a:rPr lang="ko-KR" altLang="en-US" sz="1300" b="1" dirty="0"/>
            </a:br>
            <a:r>
              <a:rPr lang="en-US" altLang="ko-KR" sz="1300" b="1" dirty="0"/>
              <a:t>- </a:t>
            </a:r>
            <a:r>
              <a:rPr lang="ko-KR" altLang="en-US" sz="1300" b="1" dirty="0"/>
              <a:t>대만 시장 확대 및 </a:t>
            </a:r>
            <a:r>
              <a:rPr lang="ko-KR" altLang="en-US" sz="1300" b="1" dirty="0" smtClean="0"/>
              <a:t>중국 </a:t>
            </a:r>
            <a:r>
              <a:rPr lang="ko-KR" altLang="en-US" sz="1300" b="1" dirty="0"/>
              <a:t>진입</a:t>
            </a:r>
          </a:p>
          <a:p>
            <a:pPr marL="188913" indent="-188913" defTabSz="957263">
              <a:spcBef>
                <a:spcPct val="0"/>
              </a:spcBef>
              <a:defRPr/>
            </a:pPr>
            <a:endParaRPr lang="en-US" altLang="ko-KR" sz="1300" b="1" dirty="0"/>
          </a:p>
          <a:p>
            <a:pPr marL="188913" indent="-188913" defTabSz="957263">
              <a:spcBef>
                <a:spcPct val="0"/>
              </a:spcBef>
              <a:defRPr/>
            </a:pPr>
            <a:r>
              <a:rPr lang="en-US" altLang="ko-KR" sz="1300" b="1" dirty="0" smtClean="0"/>
              <a:t>2013</a:t>
            </a:r>
            <a:r>
              <a:rPr lang="ko-KR" altLang="en-US" sz="1300" b="1" dirty="0" smtClean="0"/>
              <a:t>년 태양광 </a:t>
            </a:r>
            <a:r>
              <a:rPr lang="ko-KR" altLang="en-US" sz="1300" b="1" dirty="0"/>
              <a:t>시장 초도 </a:t>
            </a:r>
            <a:r>
              <a:rPr lang="ko-KR" altLang="en-US" sz="1300" b="1" dirty="0" smtClean="0"/>
              <a:t>진입</a:t>
            </a:r>
            <a:endParaRPr lang="en-US" altLang="ko-KR" sz="1300" b="1" dirty="0" smtClean="0"/>
          </a:p>
          <a:p>
            <a:pPr marL="188913" indent="-188913" defTabSz="957263">
              <a:spcBef>
                <a:spcPct val="0"/>
              </a:spcBef>
              <a:defRPr/>
            </a:pPr>
            <a:endParaRPr lang="en-US" altLang="ko-KR" sz="1300" b="1" dirty="0" smtClean="0"/>
          </a:p>
          <a:p>
            <a:pPr marL="188913" indent="-188913" defTabSz="957263">
              <a:spcBef>
                <a:spcPct val="0"/>
              </a:spcBef>
              <a:defRPr/>
            </a:pPr>
            <a:r>
              <a:rPr lang="ko-KR" altLang="en-US" sz="1300" b="1" dirty="0" smtClean="0"/>
              <a:t>시장 선도 제품 개발 중</a:t>
            </a:r>
            <a:endParaRPr lang="ko-KR" altLang="en-US" sz="1300" b="1" dirty="0"/>
          </a:p>
        </p:txBody>
      </p:sp>
      <p:sp>
        <p:nvSpPr>
          <p:cNvPr id="13319" name="TextBox 17"/>
          <p:cNvSpPr txBox="1">
            <a:spLocks noChangeArrowheads="1"/>
          </p:cNvSpPr>
          <p:nvPr/>
        </p:nvSpPr>
        <p:spPr bwMode="auto">
          <a:xfrm>
            <a:off x="6453188" y="2873375"/>
            <a:ext cx="1616075" cy="254000"/>
          </a:xfrm>
          <a:prstGeom prst="rect">
            <a:avLst/>
          </a:prstGeom>
          <a:noFill/>
          <a:ln w="9525">
            <a:noFill/>
            <a:miter lim="800000"/>
            <a:headEnd/>
            <a:tailEnd/>
          </a:ln>
        </p:spPr>
        <p:txBody>
          <a:bodyPr anchor="ctr"/>
          <a:lstStyle/>
          <a:p>
            <a:pPr algn="ctr" eaLnBrk="0" latinLnBrk="1" hangingPunct="0">
              <a:spcBef>
                <a:spcPct val="0"/>
              </a:spcBef>
              <a:buFontTx/>
              <a:buNone/>
            </a:pPr>
            <a:r>
              <a:rPr lang="ko-KR" altLang="en-US" sz="1400" b="1" u="sng">
                <a:solidFill>
                  <a:schemeClr val="folHlink"/>
                </a:solidFill>
              </a:rPr>
              <a:t>향후 사업 전략</a:t>
            </a:r>
            <a:endParaRPr lang="en-US" altLang="ko-KR" sz="1400" b="1" u="sng">
              <a:solidFill>
                <a:schemeClr val="folHlink"/>
              </a:solidFill>
            </a:endParaRPr>
          </a:p>
        </p:txBody>
      </p:sp>
      <p:sp>
        <p:nvSpPr>
          <p:cNvPr id="17423" name="Text Box 5"/>
          <p:cNvSpPr txBox="1">
            <a:spLocks noChangeArrowheads="1"/>
          </p:cNvSpPr>
          <p:nvPr/>
        </p:nvSpPr>
        <p:spPr bwMode="auto">
          <a:xfrm>
            <a:off x="985838" y="1103313"/>
            <a:ext cx="8118475" cy="1085850"/>
          </a:xfrm>
          <a:prstGeom prst="rect">
            <a:avLst/>
          </a:prstGeom>
          <a:solidFill>
            <a:schemeClr val="bg1"/>
          </a:solidFill>
          <a:ln w="9525" algn="ctr">
            <a:noFill/>
            <a:miter lim="800000"/>
            <a:headEnd/>
            <a:tailEnd/>
          </a:ln>
          <a:effectLst>
            <a:outerShdw dist="35921" dir="2700000" algn="ctr" rotWithShape="0">
              <a:srgbClr val="808080"/>
            </a:outerShdw>
          </a:effectLst>
        </p:spPr>
        <p:txBody>
          <a:bodyPr lIns="0" rIns="0"/>
          <a:lstStyle/>
          <a:p>
            <a:pPr marL="180975" indent="-180975" defTabSz="957263">
              <a:lnSpc>
                <a:spcPct val="110000"/>
              </a:lnSpc>
              <a:defRPr/>
            </a:pPr>
            <a:r>
              <a:rPr lang="en-US" altLang="ko-KR" sz="1400" b="1" dirty="0"/>
              <a:t>DW</a:t>
            </a:r>
            <a:r>
              <a:rPr lang="ko-KR" altLang="en-US" sz="1400" b="1" dirty="0"/>
              <a:t>시장은 </a:t>
            </a:r>
            <a:r>
              <a:rPr lang="en-US" altLang="ko-KR" sz="1400" b="1" dirty="0"/>
              <a:t>25% </a:t>
            </a:r>
            <a:r>
              <a:rPr lang="ko-KR" altLang="en-US" sz="1400" b="1" dirty="0"/>
              <a:t>이상의 지속적인 고성장이 전망됨</a:t>
            </a:r>
            <a:r>
              <a:rPr lang="ko-KR" altLang="en-US" sz="1400" b="1" baseline="30000" dirty="0"/>
              <a:t>*</a:t>
            </a:r>
            <a:endParaRPr lang="en-US" altLang="ko-KR" sz="1400" b="1" baseline="30000" dirty="0"/>
          </a:p>
          <a:p>
            <a:pPr marL="630238" lvl="1" indent="-173038" defTabSz="957263">
              <a:lnSpc>
                <a:spcPct val="110000"/>
              </a:lnSpc>
              <a:buFont typeface="Vrinda" pitchFamily="34" charset="0"/>
              <a:buChar char="-"/>
              <a:defRPr/>
            </a:pPr>
            <a:r>
              <a:rPr lang="ko-KR" altLang="en-US" sz="1300" dirty="0"/>
              <a:t>태양광 설치 수요는 </a:t>
            </a:r>
            <a:r>
              <a:rPr lang="en-US" altLang="ko-KR" sz="1300" dirty="0"/>
              <a:t>2012</a:t>
            </a:r>
            <a:r>
              <a:rPr lang="ko-KR" altLang="en-US" sz="1300" dirty="0"/>
              <a:t>년 잠시 주춤하나 향후 연간 성장률 </a:t>
            </a:r>
            <a:r>
              <a:rPr lang="en-US" altLang="ko-KR" sz="1300" dirty="0"/>
              <a:t>15% ~ 20% </a:t>
            </a:r>
            <a:r>
              <a:rPr lang="ko-KR" altLang="en-US" sz="1300" dirty="0"/>
              <a:t>예상</a:t>
            </a:r>
            <a:endParaRPr lang="en-US" altLang="ko-KR" sz="1300" baseline="30000" dirty="0"/>
          </a:p>
          <a:p>
            <a:pPr marL="630238" lvl="1" indent="-173038" defTabSz="957263">
              <a:lnSpc>
                <a:spcPct val="110000"/>
              </a:lnSpc>
              <a:buFont typeface="Vrinda" pitchFamily="34" charset="0"/>
              <a:buChar char="-"/>
              <a:defRPr/>
            </a:pPr>
            <a:r>
              <a:rPr lang="ko-KR" altLang="en-US" sz="1300" dirty="0"/>
              <a:t>판가 하락을 감안하더라도 기존 와이어의</a:t>
            </a:r>
            <a:r>
              <a:rPr lang="en-US" altLang="ko-KR" sz="1300" dirty="0"/>
              <a:t> </a:t>
            </a:r>
            <a:r>
              <a:rPr lang="ko-KR" altLang="en-US" sz="1300" dirty="0"/>
              <a:t>대체 수요의 증가로 </a:t>
            </a:r>
            <a:r>
              <a:rPr lang="en-US" altLang="ko-KR" sz="1300" dirty="0"/>
              <a:t>DW</a:t>
            </a:r>
            <a:r>
              <a:rPr lang="ko-KR" altLang="en-US" sz="1300" dirty="0"/>
              <a:t>시장은 연간 </a:t>
            </a:r>
            <a:r>
              <a:rPr lang="en-US" altLang="ko-KR" sz="1300" dirty="0"/>
              <a:t>25% </a:t>
            </a:r>
            <a:r>
              <a:rPr lang="ko-KR" altLang="en-US" sz="1300" dirty="0"/>
              <a:t>이상 성장 예상</a:t>
            </a:r>
            <a:endParaRPr lang="en-US" altLang="ko-KR" sz="1300" baseline="30000" dirty="0"/>
          </a:p>
        </p:txBody>
      </p:sp>
      <p:sp>
        <p:nvSpPr>
          <p:cNvPr id="13321" name="Text Box 16"/>
          <p:cNvSpPr txBox="1">
            <a:spLocks noChangeArrowheads="1"/>
          </p:cNvSpPr>
          <p:nvPr/>
        </p:nvSpPr>
        <p:spPr bwMode="auto">
          <a:xfrm>
            <a:off x="1019175" y="5951538"/>
            <a:ext cx="7724775" cy="600164"/>
          </a:xfrm>
          <a:prstGeom prst="rect">
            <a:avLst/>
          </a:prstGeom>
          <a:noFill/>
          <a:ln w="9525" algn="ctr">
            <a:noFill/>
            <a:miter lim="800000"/>
            <a:headEnd/>
            <a:tailEnd/>
          </a:ln>
        </p:spPr>
        <p:txBody>
          <a:bodyPr lIns="0" rIns="0">
            <a:spAutoFit/>
          </a:bodyPr>
          <a:lstStyle/>
          <a:p>
            <a:pPr marL="342900" indent="-342900" defTabSz="957263">
              <a:buFontTx/>
              <a:buNone/>
            </a:pPr>
            <a:r>
              <a:rPr lang="en-US" altLang="ko-KR" sz="1100" dirty="0"/>
              <a:t>*     </a:t>
            </a:r>
            <a:r>
              <a:rPr lang="en-US" altLang="ko-KR" sz="1100" dirty="0" smtClean="0"/>
              <a:t>Mckinsey</a:t>
            </a:r>
            <a:r>
              <a:rPr lang="ko-KR" altLang="en-US" sz="1100" dirty="0" smtClean="0"/>
              <a:t>에서  </a:t>
            </a:r>
            <a:r>
              <a:rPr lang="en-US" altLang="ko-KR" sz="1100" dirty="0"/>
              <a:t>2012</a:t>
            </a:r>
            <a:r>
              <a:rPr lang="ko-KR" altLang="en-US" sz="1100" dirty="0"/>
              <a:t>년 </a:t>
            </a:r>
            <a:r>
              <a:rPr lang="en-US" altLang="ko-KR" sz="1100" dirty="0"/>
              <a:t>5</a:t>
            </a:r>
            <a:r>
              <a:rPr lang="ko-KR" altLang="en-US" sz="1100" dirty="0"/>
              <a:t>월 </a:t>
            </a:r>
            <a:r>
              <a:rPr lang="en-US" altLang="ko-KR" sz="1100" dirty="0"/>
              <a:t>27</a:t>
            </a:r>
            <a:r>
              <a:rPr lang="ko-KR" altLang="en-US" sz="1100" dirty="0"/>
              <a:t>일 발간한 </a:t>
            </a:r>
            <a:r>
              <a:rPr lang="en-US" altLang="ko-KR" sz="1100" dirty="0">
                <a:latin typeface="Arial" charset="0"/>
              </a:rPr>
              <a:t>“</a:t>
            </a:r>
            <a:r>
              <a:rPr lang="en-US" altLang="ko-KR" sz="1100" dirty="0"/>
              <a:t>Solar power: Darkest before dawn</a:t>
            </a:r>
            <a:r>
              <a:rPr lang="en-US" altLang="ko-KR" sz="1100" dirty="0">
                <a:latin typeface="Arial" charset="0"/>
              </a:rPr>
              <a:t>”</a:t>
            </a:r>
            <a:r>
              <a:rPr lang="en-US" altLang="ko-KR" sz="1100" dirty="0"/>
              <a:t>,</a:t>
            </a:r>
            <a:r>
              <a:rPr lang="ko-KR" altLang="en-US" sz="1100" dirty="0"/>
              <a:t> </a:t>
            </a:r>
            <a:r>
              <a:rPr lang="en-US" altLang="ko-KR" sz="1100" dirty="0"/>
              <a:t>Asahi Diamond </a:t>
            </a:r>
            <a:r>
              <a:rPr lang="en-US" altLang="ko-KR" sz="1100" dirty="0">
                <a:latin typeface="Arial" charset="0"/>
              </a:rPr>
              <a:t>“</a:t>
            </a:r>
            <a:r>
              <a:rPr lang="en-US" altLang="ko-KR" sz="1100" dirty="0"/>
              <a:t>2012 Annual report</a:t>
            </a:r>
            <a:r>
              <a:rPr lang="en-US" altLang="ko-KR" sz="1100" dirty="0">
                <a:latin typeface="Arial" charset="0"/>
              </a:rPr>
              <a:t>”</a:t>
            </a:r>
            <a:r>
              <a:rPr lang="en-US" altLang="ko-KR" sz="1100" dirty="0"/>
              <a:t> , Display Bank </a:t>
            </a:r>
            <a:r>
              <a:rPr lang="ko-KR" altLang="en-US" sz="1100" dirty="0"/>
              <a:t>발간 </a:t>
            </a:r>
            <a:r>
              <a:rPr lang="en-US" altLang="ko-KR" sz="1100" dirty="0">
                <a:latin typeface="Arial" charset="0"/>
              </a:rPr>
              <a:t>“</a:t>
            </a:r>
            <a:r>
              <a:rPr lang="en-US" altLang="ko-KR" sz="1100" dirty="0"/>
              <a:t>LED Ingot and Substrate Industry Analysis &amp; Market Forecast 2010</a:t>
            </a:r>
            <a:r>
              <a:rPr lang="en-US" altLang="ko-KR" sz="1100" dirty="0">
                <a:latin typeface="Arial" charset="0"/>
              </a:rPr>
              <a:t>”</a:t>
            </a:r>
            <a:r>
              <a:rPr lang="en-US" altLang="ko-KR" sz="1100" dirty="0"/>
              <a:t> </a:t>
            </a:r>
            <a:r>
              <a:rPr lang="ko-KR" altLang="en-US" sz="1100" dirty="0"/>
              <a:t>자료 및 내부 고객 인터뷰 자료 </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en-US" altLang="ko-KR" sz="2000" b="1" dirty="0" smtClean="0"/>
              <a:t>Oil &amp; Gas </a:t>
            </a:r>
            <a:r>
              <a:rPr kumimoji="0" lang="ko-KR" altLang="en-US" sz="2000" b="1" dirty="0" smtClean="0"/>
              <a:t>시추용 </a:t>
            </a:r>
            <a:r>
              <a:rPr kumimoji="0" lang="en-US" altLang="ko-KR" sz="2000" b="1" dirty="0"/>
              <a:t>PDC</a:t>
            </a:r>
          </a:p>
        </p:txBody>
      </p:sp>
      <p:sp>
        <p:nvSpPr>
          <p:cNvPr id="14340" name="Text Box 20"/>
          <p:cNvSpPr txBox="1">
            <a:spLocks noChangeArrowheads="1"/>
          </p:cNvSpPr>
          <p:nvPr/>
        </p:nvSpPr>
        <p:spPr bwMode="auto">
          <a:xfrm>
            <a:off x="481013" y="836613"/>
            <a:ext cx="8120062" cy="336550"/>
          </a:xfrm>
          <a:prstGeom prst="rect">
            <a:avLst/>
          </a:prstGeom>
          <a:noFill/>
          <a:ln w="9525" algn="ctr">
            <a:noFill/>
            <a:miter lim="800000"/>
            <a:headEnd/>
            <a:tailEnd/>
          </a:ln>
        </p:spPr>
        <p:txBody>
          <a:bodyPr lIns="0" rIns="0">
            <a:spAutoFit/>
          </a:bodyPr>
          <a:lstStyle/>
          <a:p>
            <a:pPr marL="180975" indent="-180975" defTabSz="957263">
              <a:buFont typeface="Wingdings" pitchFamily="2" charset="2"/>
              <a:buNone/>
            </a:pPr>
            <a:r>
              <a:rPr lang="ko-KR" altLang="en-US" b="1" dirty="0"/>
              <a:t>향후 </a:t>
            </a:r>
            <a:r>
              <a:rPr lang="en-US" altLang="ko-KR" b="1" dirty="0" smtClean="0"/>
              <a:t>DW, </a:t>
            </a:r>
            <a:r>
              <a:rPr lang="ko-KR" altLang="en-US" b="1" dirty="0" smtClean="0"/>
              <a:t>복합소재에 </a:t>
            </a:r>
            <a:r>
              <a:rPr lang="ko-KR" altLang="en-US" b="1" dirty="0"/>
              <a:t>이은 신 성장동력으로 </a:t>
            </a:r>
            <a:r>
              <a:rPr lang="en-US" altLang="ko-KR" b="1" dirty="0" smtClean="0"/>
              <a:t>Oil &amp; Gas </a:t>
            </a:r>
            <a:r>
              <a:rPr lang="ko-KR" altLang="en-US" b="1" dirty="0" smtClean="0"/>
              <a:t>시추용 </a:t>
            </a:r>
            <a:r>
              <a:rPr lang="en-US" altLang="ko-KR" b="1" dirty="0"/>
              <a:t>PDC </a:t>
            </a:r>
            <a:r>
              <a:rPr lang="ko-KR" altLang="en-US" b="1" dirty="0"/>
              <a:t>시장 진입 준비 中</a:t>
            </a:r>
          </a:p>
        </p:txBody>
      </p:sp>
      <p:sp>
        <p:nvSpPr>
          <p:cNvPr id="14347"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C3976677-47C1-417C-AA69-B937FB1675D4}" type="slidenum">
              <a:rPr kumimoji="0" lang="ko-KR" altLang="en-US" sz="1200">
                <a:solidFill>
                  <a:schemeClr val="tx1"/>
                </a:solidFill>
              </a:rPr>
              <a:pPr algn="r" defTabSz="957263">
                <a:spcBef>
                  <a:spcPct val="0"/>
                </a:spcBef>
                <a:buFontTx/>
                <a:buNone/>
              </a:pPr>
              <a:t>11</a:t>
            </a:fld>
            <a:endParaRPr kumimoji="0" lang="en-US" altLang="ko-KR" sz="1200">
              <a:solidFill>
                <a:schemeClr val="tx1"/>
              </a:solidFill>
            </a:endParaRPr>
          </a:p>
        </p:txBody>
      </p:sp>
      <p:grpSp>
        <p:nvGrpSpPr>
          <p:cNvPr id="27" name="Group 3"/>
          <p:cNvGrpSpPr>
            <a:grpSpLocks/>
          </p:cNvGrpSpPr>
          <p:nvPr/>
        </p:nvGrpSpPr>
        <p:grpSpPr bwMode="auto">
          <a:xfrm>
            <a:off x="771525" y="1566863"/>
            <a:ext cx="7772400" cy="719137"/>
            <a:chOff x="486" y="1052"/>
            <a:chExt cx="4896" cy="453"/>
          </a:xfrm>
        </p:grpSpPr>
        <p:sp>
          <p:nvSpPr>
            <p:cNvPr id="28" name="직사각형 5"/>
            <p:cNvSpPr/>
            <p:nvPr/>
          </p:nvSpPr>
          <p:spPr bwMode="auto">
            <a:xfrm>
              <a:off x="486" y="1052"/>
              <a:ext cx="732" cy="453"/>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lang="en-US" altLang="ko-KR" sz="1400" b="1" dirty="0">
                  <a:latin typeface="Tahoma" pitchFamily="34" charset="0"/>
                </a:rPr>
                <a:t>PDC</a:t>
              </a:r>
              <a:r>
                <a:rPr lang="ko-KR" altLang="en-US" sz="1400" b="1" dirty="0">
                  <a:latin typeface="Tahoma" pitchFamily="34" charset="0"/>
                </a:rPr>
                <a:t>란</a:t>
              </a:r>
              <a:r>
                <a:rPr lang="en-US" altLang="ko-KR" sz="1400" b="1" dirty="0">
                  <a:latin typeface="Tahoma" pitchFamily="34" charset="0"/>
                </a:rPr>
                <a:t>?</a:t>
              </a:r>
            </a:p>
          </p:txBody>
        </p:sp>
        <p:sp>
          <p:nvSpPr>
            <p:cNvPr id="29" name="Rectangle 13"/>
            <p:cNvSpPr>
              <a:spLocks noChangeArrowheads="1"/>
            </p:cNvSpPr>
            <p:nvPr/>
          </p:nvSpPr>
          <p:spPr bwMode="auto">
            <a:xfrm>
              <a:off x="1491" y="1052"/>
              <a:ext cx="3891" cy="453"/>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72000" tIns="154800" rIns="72000" bIns="154800" anchor="ctr"/>
            <a:lstStyle/>
            <a:p>
              <a:pPr marL="188913" indent="-188913" defTabSz="957263">
                <a:spcBef>
                  <a:spcPct val="0"/>
                </a:spcBef>
                <a:defRPr/>
              </a:pPr>
              <a:r>
                <a:rPr lang="en-US" altLang="ko-KR" sz="1300" b="1" dirty="0"/>
                <a:t>Oil &amp; </a:t>
              </a:r>
              <a:r>
                <a:rPr lang="en-US" altLang="ko-KR" sz="1300" b="1" dirty="0" smtClean="0"/>
                <a:t>Gas </a:t>
              </a:r>
              <a:r>
                <a:rPr lang="ko-KR" altLang="en-US" sz="1300" b="1" dirty="0" smtClean="0"/>
                <a:t>시추 </a:t>
              </a:r>
              <a:r>
                <a:rPr lang="ko-KR" altLang="en-US" sz="1300" b="1" dirty="0"/>
                <a:t>작업에 사용되는 내충격성과 내마모성이 강화된 다이아몬드 소결체로 드릴 비트의 핵심 소재로 사용</a:t>
              </a:r>
            </a:p>
          </p:txBody>
        </p:sp>
      </p:grpSp>
      <p:grpSp>
        <p:nvGrpSpPr>
          <p:cNvPr id="30" name="Group 7"/>
          <p:cNvGrpSpPr>
            <a:grpSpLocks/>
          </p:cNvGrpSpPr>
          <p:nvPr/>
        </p:nvGrpSpPr>
        <p:grpSpPr bwMode="auto">
          <a:xfrm>
            <a:off x="771525" y="2459038"/>
            <a:ext cx="7772400" cy="719137"/>
            <a:chOff x="486" y="1608"/>
            <a:chExt cx="4896" cy="453"/>
          </a:xfrm>
        </p:grpSpPr>
        <p:sp>
          <p:nvSpPr>
            <p:cNvPr id="31" name="직사각형 5"/>
            <p:cNvSpPr/>
            <p:nvPr/>
          </p:nvSpPr>
          <p:spPr bwMode="auto">
            <a:xfrm>
              <a:off x="486" y="1608"/>
              <a:ext cx="732" cy="453"/>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lang="ko-KR" altLang="en-US" sz="1400" b="1">
                  <a:latin typeface="Tahoma" pitchFamily="34" charset="0"/>
                </a:rPr>
                <a:t>시장</a:t>
              </a:r>
            </a:p>
          </p:txBody>
        </p:sp>
        <p:sp>
          <p:nvSpPr>
            <p:cNvPr id="32" name="Rectangle 13"/>
            <p:cNvSpPr>
              <a:spLocks noChangeArrowheads="1"/>
            </p:cNvSpPr>
            <p:nvPr/>
          </p:nvSpPr>
          <p:spPr bwMode="auto">
            <a:xfrm>
              <a:off x="1491" y="1608"/>
              <a:ext cx="3891" cy="453"/>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72000" tIns="154800" rIns="72000" bIns="154800" anchor="ctr"/>
            <a:lstStyle/>
            <a:p>
              <a:pPr marL="188913" indent="-188913" defTabSz="957263">
                <a:spcBef>
                  <a:spcPct val="0"/>
                </a:spcBef>
                <a:defRPr/>
              </a:pPr>
              <a:r>
                <a:rPr lang="ko-KR" altLang="en-US" sz="1300" b="1"/>
                <a:t>약 </a:t>
              </a:r>
              <a:r>
                <a:rPr lang="en-US" altLang="ko-KR" sz="1300" b="1"/>
                <a:t>5</a:t>
              </a:r>
              <a:r>
                <a:rPr lang="ko-KR" altLang="en-US" sz="1300" b="1"/>
                <a:t>억불 규모로 매년 약 </a:t>
              </a:r>
              <a:r>
                <a:rPr lang="en-US" altLang="ko-KR" sz="1300" b="1"/>
                <a:t>5%</a:t>
              </a:r>
              <a:r>
                <a:rPr lang="ko-KR" altLang="en-US" sz="1300" b="1"/>
                <a:t>의 성장이 예상되며 미국과 중국이 주요 수요처</a:t>
              </a:r>
            </a:p>
            <a:p>
              <a:pPr marL="188913" indent="-188913" defTabSz="957263">
                <a:spcBef>
                  <a:spcPct val="0"/>
                </a:spcBef>
                <a:defRPr/>
              </a:pPr>
              <a:r>
                <a:rPr lang="ko-KR" altLang="en-US" sz="1300" b="1"/>
                <a:t>매우 보수적인 시장으로 진입 장벽 높음</a:t>
              </a:r>
            </a:p>
          </p:txBody>
        </p:sp>
      </p:grpSp>
      <p:grpSp>
        <p:nvGrpSpPr>
          <p:cNvPr id="33" name="Group 10"/>
          <p:cNvGrpSpPr>
            <a:grpSpLocks/>
          </p:cNvGrpSpPr>
          <p:nvPr/>
        </p:nvGrpSpPr>
        <p:grpSpPr bwMode="auto">
          <a:xfrm>
            <a:off x="771525" y="3352800"/>
            <a:ext cx="7772400" cy="719138"/>
            <a:chOff x="486" y="2154"/>
            <a:chExt cx="4896" cy="453"/>
          </a:xfrm>
        </p:grpSpPr>
        <p:sp>
          <p:nvSpPr>
            <p:cNvPr id="34" name="직사각형 5"/>
            <p:cNvSpPr/>
            <p:nvPr/>
          </p:nvSpPr>
          <p:spPr bwMode="auto">
            <a:xfrm>
              <a:off x="486" y="2154"/>
              <a:ext cx="732" cy="453"/>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lang="ko-KR" altLang="en-US" sz="1400" b="1" dirty="0">
                  <a:latin typeface="Tahoma" pitchFamily="34" charset="0"/>
                </a:rPr>
                <a:t>경쟁사</a:t>
              </a:r>
            </a:p>
          </p:txBody>
        </p:sp>
        <p:sp>
          <p:nvSpPr>
            <p:cNvPr id="35" name="Rectangle 13"/>
            <p:cNvSpPr>
              <a:spLocks noChangeArrowheads="1"/>
            </p:cNvSpPr>
            <p:nvPr/>
          </p:nvSpPr>
          <p:spPr bwMode="auto">
            <a:xfrm>
              <a:off x="1491" y="2154"/>
              <a:ext cx="3891" cy="453"/>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72000" tIns="154800" rIns="72000" bIns="154800" anchor="ctr"/>
            <a:lstStyle/>
            <a:p>
              <a:pPr marL="188913" indent="-188913" defTabSz="957263">
                <a:spcBef>
                  <a:spcPct val="0"/>
                </a:spcBef>
                <a:defRPr/>
              </a:pPr>
              <a:r>
                <a:rPr lang="en-US" altLang="ko-KR" sz="1300" b="1"/>
                <a:t>USS, E6, Mega Diamond, Reed Hycalogue, DI </a:t>
              </a:r>
              <a:r>
                <a:rPr lang="ko-KR" altLang="en-US" sz="1300" b="1"/>
                <a:t>등 </a:t>
              </a:r>
              <a:r>
                <a:rPr lang="en-US" altLang="ko-KR" sz="1300" b="1"/>
                <a:t>5</a:t>
              </a:r>
              <a:r>
                <a:rPr lang="ko-KR" altLang="en-US" sz="1300" b="1"/>
                <a:t>개사가 주요 경쟁사</a:t>
              </a:r>
              <a:endParaRPr lang="en-US" altLang="ko-KR" sz="1300" b="1"/>
            </a:p>
          </p:txBody>
        </p:sp>
      </p:grpSp>
      <p:grpSp>
        <p:nvGrpSpPr>
          <p:cNvPr id="36" name="Group 13"/>
          <p:cNvGrpSpPr>
            <a:grpSpLocks/>
          </p:cNvGrpSpPr>
          <p:nvPr/>
        </p:nvGrpSpPr>
        <p:grpSpPr bwMode="auto">
          <a:xfrm>
            <a:off x="771525" y="4246563"/>
            <a:ext cx="7772400" cy="719137"/>
            <a:chOff x="486" y="2740"/>
            <a:chExt cx="4896" cy="453"/>
          </a:xfrm>
        </p:grpSpPr>
        <p:sp>
          <p:nvSpPr>
            <p:cNvPr id="37" name="직사각형 36"/>
            <p:cNvSpPr/>
            <p:nvPr/>
          </p:nvSpPr>
          <p:spPr bwMode="auto">
            <a:xfrm>
              <a:off x="486" y="2740"/>
              <a:ext cx="732" cy="453"/>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lang="ko-KR" altLang="en-US" sz="1400" b="1">
                  <a:latin typeface="Tahoma" pitchFamily="34" charset="0"/>
                </a:rPr>
                <a:t>현황 및 계획</a:t>
              </a:r>
            </a:p>
          </p:txBody>
        </p:sp>
        <p:sp>
          <p:nvSpPr>
            <p:cNvPr id="38" name="Rectangle 13"/>
            <p:cNvSpPr>
              <a:spLocks noChangeArrowheads="1"/>
            </p:cNvSpPr>
            <p:nvPr/>
          </p:nvSpPr>
          <p:spPr bwMode="auto">
            <a:xfrm>
              <a:off x="1491" y="2740"/>
              <a:ext cx="3891" cy="453"/>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72000" tIns="154800" rIns="72000" bIns="154800" anchor="ctr"/>
            <a:lstStyle/>
            <a:p>
              <a:pPr marL="188913" indent="-188913" defTabSz="957263">
                <a:spcBef>
                  <a:spcPct val="0"/>
                </a:spcBef>
                <a:defRPr/>
              </a:pPr>
              <a:r>
                <a:rPr lang="ko-KR" altLang="en-US" sz="1300" b="1" dirty="0" smtClean="0"/>
                <a:t>미국 </a:t>
              </a:r>
              <a:r>
                <a:rPr lang="ko-KR" altLang="en-US" sz="1300" b="1" dirty="0"/>
                <a:t>및 중국의 </a:t>
              </a:r>
              <a:r>
                <a:rPr lang="ko-KR" altLang="en-US" sz="1300" b="1" dirty="0" err="1"/>
                <a:t>고객사들과</a:t>
              </a:r>
              <a:r>
                <a:rPr lang="ko-KR" altLang="en-US" sz="1300" b="1" dirty="0"/>
                <a:t> 필드테스트 진행</a:t>
              </a:r>
            </a:p>
          </p:txBody>
        </p:sp>
      </p:grpSp>
      <p:pic>
        <p:nvPicPr>
          <p:cNvPr id="39" name="Picture 6" descr="diamondintro"/>
          <p:cNvPicPr>
            <a:picLocks noChangeArrowheads="1"/>
          </p:cNvPicPr>
          <p:nvPr/>
        </p:nvPicPr>
        <p:blipFill>
          <a:blip r:embed="rId2" cstate="print">
            <a:lum bright="14000" contrast="4000"/>
          </a:blip>
          <a:srcRect l="2753" r="5507"/>
          <a:stretch>
            <a:fillRect/>
          </a:stretch>
        </p:blipFill>
        <p:spPr bwMode="auto">
          <a:xfrm>
            <a:off x="5521325" y="5232400"/>
            <a:ext cx="1439863" cy="1079500"/>
          </a:xfrm>
          <a:prstGeom prst="rect">
            <a:avLst/>
          </a:prstGeom>
          <a:solidFill>
            <a:schemeClr val="tx1">
              <a:alpha val="74901"/>
            </a:schemeClr>
          </a:solidFill>
          <a:ln w="9525">
            <a:noFill/>
            <a:miter lim="800000"/>
            <a:headEnd/>
            <a:tailEnd/>
          </a:ln>
          <a:effectLst>
            <a:outerShdw dist="35921" dir="2700000" algn="ctr" rotWithShape="0">
              <a:schemeClr val="hlink">
                <a:alpha val="50000"/>
              </a:schemeClr>
            </a:outerShdw>
          </a:effectLst>
        </p:spPr>
      </p:pic>
      <p:sp>
        <p:nvSpPr>
          <p:cNvPr id="40" name="Text Box 17"/>
          <p:cNvSpPr txBox="1">
            <a:spLocks noChangeArrowheads="1"/>
          </p:cNvSpPr>
          <p:nvPr/>
        </p:nvSpPr>
        <p:spPr bwMode="auto">
          <a:xfrm>
            <a:off x="5829300" y="6345238"/>
            <a:ext cx="811213" cy="244475"/>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sz="1000"/>
              <a:t>Drill bit</a:t>
            </a:r>
          </a:p>
        </p:txBody>
      </p:sp>
      <p:grpSp>
        <p:nvGrpSpPr>
          <p:cNvPr id="41" name="Group 18"/>
          <p:cNvGrpSpPr>
            <a:grpSpLocks/>
          </p:cNvGrpSpPr>
          <p:nvPr/>
        </p:nvGrpSpPr>
        <p:grpSpPr bwMode="auto">
          <a:xfrm>
            <a:off x="7059613" y="5232400"/>
            <a:ext cx="1439862" cy="1349375"/>
            <a:chOff x="4487" y="3296"/>
            <a:chExt cx="907" cy="850"/>
          </a:xfrm>
        </p:grpSpPr>
        <p:pic>
          <p:nvPicPr>
            <p:cNvPr id="42" name="Picture 19" descr="PDC3"/>
            <p:cNvPicPr preferRelativeResize="0">
              <a:picLocks noChangeArrowheads="1"/>
            </p:cNvPicPr>
            <p:nvPr/>
          </p:nvPicPr>
          <p:blipFill>
            <a:blip r:embed="rId3" cstate="print">
              <a:lum bright="14000" contrast="4000"/>
            </a:blip>
            <a:srcRect l="49263" t="46889" r="29008" b="30257"/>
            <a:stretch>
              <a:fillRect/>
            </a:stretch>
          </p:blipFill>
          <p:spPr bwMode="auto">
            <a:xfrm>
              <a:off x="4487" y="3296"/>
              <a:ext cx="907" cy="680"/>
            </a:xfrm>
            <a:prstGeom prst="rect">
              <a:avLst/>
            </a:prstGeom>
            <a:solidFill>
              <a:schemeClr val="tx1">
                <a:alpha val="75000"/>
              </a:schemeClr>
            </a:solidFill>
            <a:ln w="9525" algn="ctr">
              <a:noFill/>
              <a:miter lim="800000"/>
              <a:headEnd/>
              <a:tailEnd/>
            </a:ln>
            <a:effectLst>
              <a:outerShdw dist="35921" dir="2700000" algn="ctr" rotWithShape="0">
                <a:schemeClr val="hlink">
                  <a:alpha val="50000"/>
                </a:schemeClr>
              </a:outerShdw>
            </a:effectLst>
          </p:spPr>
        </p:pic>
        <p:sp>
          <p:nvSpPr>
            <p:cNvPr id="43" name="Text Box 20"/>
            <p:cNvSpPr txBox="1">
              <a:spLocks noChangeArrowheads="1"/>
            </p:cNvSpPr>
            <p:nvPr/>
          </p:nvSpPr>
          <p:spPr bwMode="auto">
            <a:xfrm>
              <a:off x="4682" y="3992"/>
              <a:ext cx="511" cy="154"/>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sz="1000"/>
                <a:t>PDC</a:t>
              </a:r>
            </a:p>
          </p:txBody>
        </p:sp>
      </p:grpSp>
      <p:grpSp>
        <p:nvGrpSpPr>
          <p:cNvPr id="44" name="Group 22"/>
          <p:cNvGrpSpPr>
            <a:grpSpLocks/>
          </p:cNvGrpSpPr>
          <p:nvPr/>
        </p:nvGrpSpPr>
        <p:grpSpPr bwMode="auto">
          <a:xfrm>
            <a:off x="2444750" y="5232400"/>
            <a:ext cx="1439863" cy="1333500"/>
            <a:chOff x="1335" y="3296"/>
            <a:chExt cx="907" cy="840"/>
          </a:xfrm>
        </p:grpSpPr>
        <p:pic>
          <p:nvPicPr>
            <p:cNvPr id="45" name="Picture 23" descr="drilling_rig"/>
            <p:cNvPicPr preferRelativeResize="0">
              <a:picLocks noChangeArrowheads="1"/>
            </p:cNvPicPr>
            <p:nvPr/>
          </p:nvPicPr>
          <p:blipFill>
            <a:blip r:embed="rId4" cstate="print">
              <a:lum bright="14000" contrast="4000"/>
            </a:blip>
            <a:srcRect/>
            <a:stretch>
              <a:fillRect/>
            </a:stretch>
          </p:blipFill>
          <p:spPr bwMode="auto">
            <a:xfrm>
              <a:off x="1335" y="3296"/>
              <a:ext cx="907" cy="680"/>
            </a:xfrm>
            <a:prstGeom prst="rect">
              <a:avLst/>
            </a:prstGeom>
            <a:solidFill>
              <a:schemeClr val="tx1">
                <a:alpha val="75000"/>
              </a:schemeClr>
            </a:solidFill>
            <a:ln w="9525" algn="ctr">
              <a:noFill/>
              <a:miter lim="800000"/>
              <a:headEnd/>
              <a:tailEnd/>
            </a:ln>
            <a:effectLst>
              <a:outerShdw dist="35921" dir="2700000" algn="ctr" rotWithShape="0">
                <a:schemeClr val="hlink">
                  <a:alpha val="50000"/>
                </a:schemeClr>
              </a:outerShdw>
            </a:effectLst>
          </p:spPr>
        </p:pic>
        <p:sp>
          <p:nvSpPr>
            <p:cNvPr id="46" name="Text Box 24"/>
            <p:cNvSpPr txBox="1">
              <a:spLocks noChangeArrowheads="1"/>
            </p:cNvSpPr>
            <p:nvPr/>
          </p:nvSpPr>
          <p:spPr bwMode="auto">
            <a:xfrm>
              <a:off x="1550" y="3982"/>
              <a:ext cx="511" cy="154"/>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sz="1000"/>
                <a:t>Drilling rig</a:t>
              </a:r>
            </a:p>
          </p:txBody>
        </p:sp>
      </p:grpSp>
      <p:sp>
        <p:nvSpPr>
          <p:cNvPr id="47" name="Text Box 25"/>
          <p:cNvSpPr txBox="1">
            <a:spLocks noChangeArrowheads="1"/>
          </p:cNvSpPr>
          <p:nvPr/>
        </p:nvSpPr>
        <p:spPr bwMode="auto">
          <a:xfrm>
            <a:off x="4284663" y="6321425"/>
            <a:ext cx="811212" cy="244475"/>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sz="1000"/>
              <a:t>Drill rod</a:t>
            </a:r>
          </a:p>
        </p:txBody>
      </p:sp>
      <p:pic>
        <p:nvPicPr>
          <p:cNvPr id="48" name="Picture 26" descr="Drill bit_PDC"/>
          <p:cNvPicPr preferRelativeResize="0">
            <a:picLocks noChangeArrowheads="1"/>
          </p:cNvPicPr>
          <p:nvPr/>
        </p:nvPicPr>
        <p:blipFill>
          <a:blip r:embed="rId5" cstate="print">
            <a:lum bright="14000" contrast="4000"/>
          </a:blip>
          <a:srcRect l="6419" r="39198"/>
          <a:stretch>
            <a:fillRect/>
          </a:stretch>
        </p:blipFill>
        <p:spPr bwMode="auto">
          <a:xfrm>
            <a:off x="3983038" y="5243513"/>
            <a:ext cx="1439862" cy="1079500"/>
          </a:xfrm>
          <a:prstGeom prst="rect">
            <a:avLst/>
          </a:prstGeom>
          <a:solidFill>
            <a:schemeClr val="tx1">
              <a:alpha val="75000"/>
            </a:schemeClr>
          </a:solidFill>
          <a:ln w="9525" algn="ctr">
            <a:noFill/>
            <a:miter lim="800000"/>
            <a:headEnd/>
            <a:tailEnd/>
          </a:ln>
          <a:effectLst>
            <a:outerShdw dist="35921" dir="2700000" algn="ctr" rotWithShape="0">
              <a:schemeClr val="hlink">
                <a:alpha val="50000"/>
              </a:schemeClr>
            </a:outerShdw>
          </a:effec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p:cNvSpPr/>
          <p:nvPr/>
        </p:nvSpPr>
        <p:spPr bwMode="auto">
          <a:xfrm>
            <a:off x="5378450" y="1387475"/>
            <a:ext cx="3946525" cy="3633788"/>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endParaRPr kumimoji="0" lang="ko-KR" altLang="en-US" sz="1400" b="1" dirty="0">
              <a:solidFill>
                <a:schemeClr val="tx1">
                  <a:lumMod val="75000"/>
                  <a:lumOff val="25000"/>
                </a:schemeClr>
              </a:solidFill>
            </a:endParaRPr>
          </a:p>
        </p:txBody>
      </p:sp>
      <p:sp>
        <p:nvSpPr>
          <p:cNvPr id="35843"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a:t>일진다이아몬드 사업 포트폴리오</a:t>
            </a:r>
          </a:p>
        </p:txBody>
      </p:sp>
      <p:sp>
        <p:nvSpPr>
          <p:cNvPr id="35844"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4619334F-7A12-4268-90D3-584C0AB994D2}" type="slidenum">
              <a:rPr kumimoji="0" lang="ko-KR" altLang="en-US" sz="1200">
                <a:solidFill>
                  <a:schemeClr val="tx1"/>
                </a:solidFill>
              </a:rPr>
              <a:pPr algn="r" defTabSz="957263">
                <a:spcBef>
                  <a:spcPct val="0"/>
                </a:spcBef>
                <a:buFontTx/>
                <a:buNone/>
              </a:pPr>
              <a:t>12</a:t>
            </a:fld>
            <a:endParaRPr kumimoji="0" lang="en-US" altLang="ko-KR" sz="1200">
              <a:solidFill>
                <a:schemeClr val="tx1"/>
              </a:solidFill>
            </a:endParaRPr>
          </a:p>
        </p:txBody>
      </p:sp>
      <p:sp>
        <p:nvSpPr>
          <p:cNvPr id="64" name="오른쪽 화살표 63"/>
          <p:cNvSpPr/>
          <p:nvPr/>
        </p:nvSpPr>
        <p:spPr bwMode="auto">
          <a:xfrm>
            <a:off x="457200" y="4291013"/>
            <a:ext cx="8848725" cy="200025"/>
          </a:xfrm>
          <a:prstGeom prst="rightArrow">
            <a:avLst/>
          </a:prstGeom>
          <a:solidFill>
            <a:schemeClr val="bg1">
              <a:lumMod val="85000"/>
            </a:schemeClr>
          </a:solidFill>
          <a:ln w="9525" algn="ctr">
            <a:noFill/>
            <a:miter lim="800000"/>
            <a:headEnd/>
            <a:tailEnd/>
          </a:ln>
        </p:spPr>
        <p:txBody>
          <a:bodyPr lIns="0" tIns="0" rIns="0" bIns="0" anchor="ctr"/>
          <a:lstStyle/>
          <a:p>
            <a:pPr algn="ctr" defTabSz="957263">
              <a:spcBef>
                <a:spcPct val="0"/>
              </a:spcBef>
              <a:buFontTx/>
              <a:buNone/>
              <a:defRPr/>
            </a:pPr>
            <a:endParaRPr kumimoji="0" lang="ko-KR" altLang="en-US" sz="2000" b="1" dirty="0"/>
          </a:p>
        </p:txBody>
      </p:sp>
      <p:sp>
        <p:nvSpPr>
          <p:cNvPr id="65" name="직사각형 64"/>
          <p:cNvSpPr/>
          <p:nvPr/>
        </p:nvSpPr>
        <p:spPr bwMode="auto">
          <a:xfrm>
            <a:off x="609600" y="3741738"/>
            <a:ext cx="914400" cy="431800"/>
          </a:xfrm>
          <a:prstGeom prst="rect">
            <a:avLst/>
          </a:prstGeom>
          <a:solidFill>
            <a:schemeClr val="bg1"/>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산업용</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다이아몬드</a:t>
            </a:r>
          </a:p>
        </p:txBody>
      </p:sp>
      <p:sp>
        <p:nvSpPr>
          <p:cNvPr id="66" name="직사각형 65"/>
          <p:cNvSpPr/>
          <p:nvPr/>
        </p:nvSpPr>
        <p:spPr bwMode="auto">
          <a:xfrm>
            <a:off x="1854200" y="3741738"/>
            <a:ext cx="914400" cy="431800"/>
          </a:xfrm>
          <a:prstGeom prst="rect">
            <a:avLst/>
          </a:prstGeom>
          <a:solidFill>
            <a:schemeClr val="bg1"/>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다이아</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소결체</a:t>
            </a:r>
          </a:p>
        </p:txBody>
      </p:sp>
      <p:sp>
        <p:nvSpPr>
          <p:cNvPr id="67" name="직사각형 66"/>
          <p:cNvSpPr/>
          <p:nvPr/>
        </p:nvSpPr>
        <p:spPr bwMode="auto">
          <a:xfrm>
            <a:off x="3098800" y="3741738"/>
            <a:ext cx="914400" cy="431800"/>
          </a:xfrm>
          <a:prstGeom prst="rect">
            <a:avLst/>
          </a:prstGeom>
          <a:solidFill>
            <a:schemeClr val="bg1"/>
          </a:solidFill>
          <a:ln w="9525" algn="ctr">
            <a:solidFill>
              <a:schemeClr val="tx1"/>
            </a:solidFill>
            <a:prstDash val="dash"/>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사파이어</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웨이퍼</a:t>
            </a:r>
          </a:p>
        </p:txBody>
      </p:sp>
      <p:sp>
        <p:nvSpPr>
          <p:cNvPr id="68" name="직사각형 67"/>
          <p:cNvSpPr/>
          <p:nvPr/>
        </p:nvSpPr>
        <p:spPr bwMode="auto">
          <a:xfrm>
            <a:off x="4343400" y="3741738"/>
            <a:ext cx="914400" cy="431800"/>
          </a:xfrm>
          <a:prstGeom prst="rect">
            <a:avLst/>
          </a:prstGeom>
          <a:solidFill>
            <a:schemeClr val="bg1"/>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초경</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환봉소재</a:t>
            </a:r>
          </a:p>
        </p:txBody>
      </p:sp>
      <p:sp>
        <p:nvSpPr>
          <p:cNvPr id="70" name="직사각형 69"/>
          <p:cNvSpPr/>
          <p:nvPr/>
        </p:nvSpPr>
        <p:spPr bwMode="auto">
          <a:xfrm>
            <a:off x="5588000" y="3741738"/>
            <a:ext cx="914400" cy="431800"/>
          </a:xfrm>
          <a:prstGeom prst="rect">
            <a:avLst/>
          </a:prstGeom>
          <a:solidFill>
            <a:schemeClr val="bg1"/>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다이아몬드</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와이어</a:t>
            </a:r>
          </a:p>
        </p:txBody>
      </p:sp>
      <p:sp>
        <p:nvSpPr>
          <p:cNvPr id="71" name="포인트가 10개인 별 70"/>
          <p:cNvSpPr/>
          <p:nvPr/>
        </p:nvSpPr>
        <p:spPr bwMode="auto">
          <a:xfrm>
            <a:off x="6581775" y="3560763"/>
            <a:ext cx="1533525" cy="855662"/>
          </a:xfrm>
          <a:prstGeom prst="star10">
            <a:avLst/>
          </a:prstGeom>
          <a:solidFill>
            <a:srgbClr val="FFFFCC"/>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탄소</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복합소재</a:t>
            </a:r>
          </a:p>
        </p:txBody>
      </p:sp>
      <p:sp>
        <p:nvSpPr>
          <p:cNvPr id="72" name="직사각형 71"/>
          <p:cNvSpPr/>
          <p:nvPr/>
        </p:nvSpPr>
        <p:spPr bwMode="auto">
          <a:xfrm>
            <a:off x="8162925" y="3741738"/>
            <a:ext cx="914400" cy="431800"/>
          </a:xfrm>
          <a:prstGeom prst="rect">
            <a:avLst/>
          </a:prstGeom>
          <a:solidFill>
            <a:schemeClr val="bg1"/>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 typeface="Wingdings" pitchFamily="2" charset="2"/>
              <a:buNone/>
              <a:defRPr/>
            </a:pPr>
            <a:r>
              <a:rPr kumimoji="0" lang="ko-KR" altLang="en-US" sz="1400" b="1" dirty="0">
                <a:solidFill>
                  <a:schemeClr val="tx1">
                    <a:lumMod val="75000"/>
                    <a:lumOff val="25000"/>
                  </a:schemeClr>
                </a:solidFill>
              </a:rPr>
              <a:t>시추용</a:t>
            </a:r>
            <a:endParaRPr kumimoji="0" lang="en-US" altLang="ko-KR" sz="1400" b="1" dirty="0">
              <a:solidFill>
                <a:schemeClr val="tx1">
                  <a:lumMod val="75000"/>
                  <a:lumOff val="25000"/>
                </a:schemeClr>
              </a:solidFill>
            </a:endParaRPr>
          </a:p>
          <a:p>
            <a:pPr algn="ctr" defTabSz="957263">
              <a:spcBef>
                <a:spcPct val="0"/>
              </a:spcBef>
              <a:buFont typeface="Wingdings" pitchFamily="2" charset="2"/>
              <a:buNone/>
              <a:defRPr/>
            </a:pPr>
            <a:r>
              <a:rPr kumimoji="0" lang="en-US" altLang="ko-KR" sz="1400" b="1" dirty="0">
                <a:solidFill>
                  <a:schemeClr val="tx1">
                    <a:lumMod val="75000"/>
                    <a:lumOff val="25000"/>
                  </a:schemeClr>
                </a:solidFill>
              </a:rPr>
              <a:t>PDC</a:t>
            </a:r>
            <a:endParaRPr kumimoji="0" lang="ko-KR" altLang="en-US" sz="1400" b="1" dirty="0">
              <a:solidFill>
                <a:schemeClr val="tx1">
                  <a:lumMod val="75000"/>
                  <a:lumOff val="25000"/>
                </a:schemeClr>
              </a:solidFill>
            </a:endParaRPr>
          </a:p>
        </p:txBody>
      </p:sp>
      <p:sp>
        <p:nvSpPr>
          <p:cNvPr id="73" name="직사각형 72"/>
          <p:cNvSpPr/>
          <p:nvPr/>
        </p:nvSpPr>
        <p:spPr bwMode="auto">
          <a:xfrm>
            <a:off x="4343400" y="4598988"/>
            <a:ext cx="914400" cy="431800"/>
          </a:xfrm>
          <a:prstGeom prst="rect">
            <a:avLst/>
          </a:prstGeom>
          <a:solidFill>
            <a:schemeClr val="bg1"/>
          </a:solidFill>
          <a:ln w="9525" algn="ctr">
            <a:solidFill>
              <a:schemeClr val="tx1"/>
            </a:solidFill>
            <a:prstDash val="dash"/>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일진</a:t>
            </a:r>
            <a:r>
              <a:rPr kumimoji="0" lang="en-US" altLang="ko-KR" sz="1400" b="1" dirty="0">
                <a:solidFill>
                  <a:schemeClr val="tx1">
                    <a:lumMod val="75000"/>
                    <a:lumOff val="25000"/>
                  </a:schemeClr>
                </a:solidFill>
              </a:rPr>
              <a:t>DSP</a:t>
            </a:r>
          </a:p>
          <a:p>
            <a:pPr algn="ctr" defTabSz="957263">
              <a:spcBef>
                <a:spcPct val="0"/>
              </a:spcBef>
              <a:buFontTx/>
              <a:buNone/>
              <a:defRPr/>
            </a:pPr>
            <a:r>
              <a:rPr kumimoji="0" lang="ko-KR" altLang="en-US" sz="1400" b="1" dirty="0">
                <a:solidFill>
                  <a:schemeClr val="tx1">
                    <a:lumMod val="75000"/>
                    <a:lumOff val="25000"/>
                  </a:schemeClr>
                </a:solidFill>
              </a:rPr>
              <a:t>분할</a:t>
            </a:r>
          </a:p>
        </p:txBody>
      </p:sp>
      <p:sp>
        <p:nvSpPr>
          <p:cNvPr id="35854" name="Text Box 8"/>
          <p:cNvSpPr txBox="1">
            <a:spLocks noChangeArrowheads="1"/>
          </p:cNvSpPr>
          <p:nvPr/>
        </p:nvSpPr>
        <p:spPr bwMode="auto">
          <a:xfrm>
            <a:off x="750888" y="2233613"/>
            <a:ext cx="541337"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1988</a:t>
            </a:r>
          </a:p>
        </p:txBody>
      </p:sp>
      <p:sp>
        <p:nvSpPr>
          <p:cNvPr id="35855" name="Text Box 8"/>
          <p:cNvSpPr txBox="1">
            <a:spLocks noChangeArrowheads="1"/>
          </p:cNvSpPr>
          <p:nvPr/>
        </p:nvSpPr>
        <p:spPr bwMode="auto">
          <a:xfrm>
            <a:off x="1998663" y="2233613"/>
            <a:ext cx="541337"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1998</a:t>
            </a:r>
          </a:p>
        </p:txBody>
      </p:sp>
      <p:sp>
        <p:nvSpPr>
          <p:cNvPr id="35856" name="Text Box 8"/>
          <p:cNvSpPr txBox="1">
            <a:spLocks noChangeArrowheads="1"/>
          </p:cNvSpPr>
          <p:nvPr/>
        </p:nvSpPr>
        <p:spPr bwMode="auto">
          <a:xfrm>
            <a:off x="3246438" y="2233613"/>
            <a:ext cx="541337"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2002</a:t>
            </a:r>
          </a:p>
        </p:txBody>
      </p:sp>
      <p:sp>
        <p:nvSpPr>
          <p:cNvPr id="35857" name="Text Box 8"/>
          <p:cNvSpPr txBox="1">
            <a:spLocks noChangeArrowheads="1"/>
          </p:cNvSpPr>
          <p:nvPr/>
        </p:nvSpPr>
        <p:spPr bwMode="auto">
          <a:xfrm>
            <a:off x="4494213" y="2233613"/>
            <a:ext cx="541337"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2004</a:t>
            </a:r>
          </a:p>
        </p:txBody>
      </p:sp>
      <p:sp>
        <p:nvSpPr>
          <p:cNvPr id="35858" name="Text Box 8"/>
          <p:cNvSpPr txBox="1">
            <a:spLocks noChangeArrowheads="1"/>
          </p:cNvSpPr>
          <p:nvPr/>
        </p:nvSpPr>
        <p:spPr bwMode="auto">
          <a:xfrm>
            <a:off x="5741988" y="2233613"/>
            <a:ext cx="541337"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2010</a:t>
            </a:r>
          </a:p>
        </p:txBody>
      </p:sp>
      <p:sp>
        <p:nvSpPr>
          <p:cNvPr id="35859" name="Text Box 8"/>
          <p:cNvSpPr txBox="1">
            <a:spLocks noChangeArrowheads="1"/>
          </p:cNvSpPr>
          <p:nvPr/>
        </p:nvSpPr>
        <p:spPr bwMode="auto">
          <a:xfrm>
            <a:off x="6989763" y="2233613"/>
            <a:ext cx="541337"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2012</a:t>
            </a:r>
          </a:p>
        </p:txBody>
      </p:sp>
      <p:sp>
        <p:nvSpPr>
          <p:cNvPr id="35860" name="Text Box 8"/>
          <p:cNvSpPr txBox="1">
            <a:spLocks noChangeArrowheads="1"/>
          </p:cNvSpPr>
          <p:nvPr/>
        </p:nvSpPr>
        <p:spPr bwMode="auto">
          <a:xfrm>
            <a:off x="8137525" y="2233613"/>
            <a:ext cx="798513" cy="322262"/>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2013(P)</a:t>
            </a:r>
          </a:p>
        </p:txBody>
      </p:sp>
      <p:sp>
        <p:nvSpPr>
          <p:cNvPr id="35861" name="Text Box 8"/>
          <p:cNvSpPr txBox="1">
            <a:spLocks noChangeArrowheads="1"/>
          </p:cNvSpPr>
          <p:nvPr/>
        </p:nvSpPr>
        <p:spPr bwMode="auto">
          <a:xfrm>
            <a:off x="6091238" y="1552575"/>
            <a:ext cx="2395537" cy="307975"/>
          </a:xfrm>
          <a:prstGeom prst="rect">
            <a:avLst/>
          </a:prstGeom>
          <a:noFill/>
          <a:ln w="9525" algn="ctr">
            <a:noFill/>
            <a:miter lim="800000"/>
            <a:headEnd/>
            <a:tailEnd/>
          </a:ln>
        </p:spPr>
        <p:txBody>
          <a:bodyPr rIns="0">
            <a:spAutoFit/>
          </a:bodyPr>
          <a:lstStyle/>
          <a:p>
            <a:pPr algn="ctr" defTabSz="957263">
              <a:spcBef>
                <a:spcPct val="0"/>
              </a:spcBef>
              <a:buFontTx/>
              <a:buNone/>
            </a:pPr>
            <a:r>
              <a:rPr lang="ko-KR" altLang="en-US" sz="1400" b="1">
                <a:solidFill>
                  <a:schemeClr val="folHlink"/>
                </a:solidFill>
              </a:rPr>
              <a:t>에너지 사업</a:t>
            </a:r>
            <a:endParaRPr lang="en-US" altLang="ko-KR" sz="1400" b="1">
              <a:solidFill>
                <a:schemeClr val="folHlink"/>
              </a:solidFill>
            </a:endParaRPr>
          </a:p>
        </p:txBody>
      </p:sp>
      <p:sp>
        <p:nvSpPr>
          <p:cNvPr id="22" name="직사각형 21"/>
          <p:cNvSpPr/>
          <p:nvPr/>
        </p:nvSpPr>
        <p:spPr bwMode="auto">
          <a:xfrm>
            <a:off x="609600" y="5561013"/>
            <a:ext cx="914400" cy="646112"/>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a:solidFill>
                  <a:schemeClr val="tx1">
                    <a:lumMod val="75000"/>
                    <a:lumOff val="25000"/>
                  </a:schemeClr>
                </a:solidFill>
              </a:rPr>
              <a:t>건설</a:t>
            </a:r>
            <a:r>
              <a:rPr kumimoji="0" lang="en-US" altLang="ko-KR" sz="1400" b="1" dirty="0">
                <a:solidFill>
                  <a:schemeClr val="tx1">
                    <a:lumMod val="75000"/>
                    <a:lumOff val="25000"/>
                  </a:schemeClr>
                </a:solidFill>
              </a:rPr>
              <a:t>/</a:t>
            </a:r>
            <a:r>
              <a:rPr kumimoji="0" lang="ko-KR" altLang="en-US" sz="1400" b="1" dirty="0">
                <a:solidFill>
                  <a:schemeClr val="tx1">
                    <a:lumMod val="75000"/>
                    <a:lumOff val="25000"/>
                  </a:schemeClr>
                </a:solidFill>
              </a:rPr>
              <a:t>토목</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광산</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자동차</a:t>
            </a:r>
            <a:endParaRPr kumimoji="0" lang="en-US" altLang="ko-KR" sz="1400" b="1" dirty="0">
              <a:solidFill>
                <a:schemeClr val="tx1">
                  <a:lumMod val="75000"/>
                  <a:lumOff val="25000"/>
                </a:schemeClr>
              </a:solidFill>
            </a:endParaRPr>
          </a:p>
        </p:txBody>
      </p:sp>
      <p:sp>
        <p:nvSpPr>
          <p:cNvPr id="23" name="직사각형 22"/>
          <p:cNvSpPr/>
          <p:nvPr/>
        </p:nvSpPr>
        <p:spPr bwMode="auto">
          <a:xfrm>
            <a:off x="1858963" y="5668963"/>
            <a:ext cx="914400" cy="430212"/>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자동차</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목공</a:t>
            </a:r>
            <a:endParaRPr kumimoji="0" lang="en-US" altLang="ko-KR" sz="1400" b="1" dirty="0">
              <a:solidFill>
                <a:schemeClr val="tx1">
                  <a:lumMod val="75000"/>
                  <a:lumOff val="25000"/>
                </a:schemeClr>
              </a:solidFill>
            </a:endParaRPr>
          </a:p>
        </p:txBody>
      </p:sp>
      <p:sp>
        <p:nvSpPr>
          <p:cNvPr id="24" name="직사각형 23"/>
          <p:cNvSpPr/>
          <p:nvPr/>
        </p:nvSpPr>
        <p:spPr bwMode="auto">
          <a:xfrm>
            <a:off x="3124200" y="5775325"/>
            <a:ext cx="914400" cy="215900"/>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en-US" altLang="ko-KR" sz="1400" b="1" dirty="0">
                <a:solidFill>
                  <a:schemeClr val="tx1">
                    <a:lumMod val="75000"/>
                    <a:lumOff val="25000"/>
                  </a:schemeClr>
                </a:solidFill>
              </a:rPr>
              <a:t>LED</a:t>
            </a:r>
          </a:p>
        </p:txBody>
      </p:sp>
      <p:sp>
        <p:nvSpPr>
          <p:cNvPr id="25" name="직사각형 24"/>
          <p:cNvSpPr/>
          <p:nvPr/>
        </p:nvSpPr>
        <p:spPr bwMode="auto">
          <a:xfrm>
            <a:off x="4357688" y="5668963"/>
            <a:ext cx="914400" cy="430212"/>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전자기기</a:t>
            </a:r>
            <a:endParaRPr kumimoji="0" lang="en-US" altLang="ko-KR" sz="1400" b="1" dirty="0">
              <a:solidFill>
                <a:schemeClr val="tx1">
                  <a:lumMod val="75000"/>
                  <a:lumOff val="25000"/>
                </a:schemeClr>
              </a:solidFill>
            </a:endParaRPr>
          </a:p>
          <a:p>
            <a:pPr algn="ctr" defTabSz="957263">
              <a:spcBef>
                <a:spcPct val="0"/>
              </a:spcBef>
              <a:buFontTx/>
              <a:buNone/>
              <a:defRPr/>
            </a:pPr>
            <a:r>
              <a:rPr kumimoji="0" lang="ko-KR" altLang="en-US" sz="1400" b="1" dirty="0">
                <a:solidFill>
                  <a:schemeClr val="tx1">
                    <a:lumMod val="75000"/>
                    <a:lumOff val="25000"/>
                  </a:schemeClr>
                </a:solidFill>
              </a:rPr>
              <a:t>자동차</a:t>
            </a:r>
            <a:endParaRPr kumimoji="0" lang="en-US" altLang="ko-KR" sz="1400" b="1" dirty="0">
              <a:solidFill>
                <a:schemeClr val="tx1">
                  <a:lumMod val="75000"/>
                  <a:lumOff val="25000"/>
                </a:schemeClr>
              </a:solidFill>
            </a:endParaRPr>
          </a:p>
        </p:txBody>
      </p:sp>
      <p:sp>
        <p:nvSpPr>
          <p:cNvPr id="26" name="직사각형 25"/>
          <p:cNvSpPr/>
          <p:nvPr/>
        </p:nvSpPr>
        <p:spPr bwMode="auto">
          <a:xfrm>
            <a:off x="5605463" y="5668963"/>
            <a:ext cx="914400" cy="430212"/>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태양광</a:t>
            </a:r>
            <a:endParaRPr kumimoji="0" lang="en-US" altLang="ko-KR" sz="1400" b="1" dirty="0">
              <a:solidFill>
                <a:schemeClr val="tx1">
                  <a:lumMod val="75000"/>
                  <a:lumOff val="25000"/>
                </a:schemeClr>
              </a:solidFill>
            </a:endParaRPr>
          </a:p>
          <a:p>
            <a:pPr algn="ctr" defTabSz="957263">
              <a:spcBef>
                <a:spcPct val="0"/>
              </a:spcBef>
              <a:buFontTx/>
              <a:buNone/>
              <a:defRPr/>
            </a:pPr>
            <a:r>
              <a:rPr kumimoji="0" lang="en-US" altLang="ko-KR" sz="1400" b="1" dirty="0">
                <a:solidFill>
                  <a:schemeClr val="tx1">
                    <a:lumMod val="75000"/>
                    <a:lumOff val="25000"/>
                  </a:schemeClr>
                </a:solidFill>
              </a:rPr>
              <a:t>LED</a:t>
            </a:r>
          </a:p>
        </p:txBody>
      </p:sp>
      <p:sp>
        <p:nvSpPr>
          <p:cNvPr id="27" name="직사각형 26"/>
          <p:cNvSpPr/>
          <p:nvPr/>
        </p:nvSpPr>
        <p:spPr bwMode="auto">
          <a:xfrm>
            <a:off x="6977063" y="5775325"/>
            <a:ext cx="914400" cy="215900"/>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en-US" altLang="ko-KR" sz="1400" b="1" dirty="0">
                <a:solidFill>
                  <a:schemeClr val="tx1">
                    <a:lumMod val="75000"/>
                    <a:lumOff val="25000"/>
                  </a:schemeClr>
                </a:solidFill>
              </a:rPr>
              <a:t>Gas</a:t>
            </a:r>
          </a:p>
        </p:txBody>
      </p:sp>
      <p:sp>
        <p:nvSpPr>
          <p:cNvPr id="28" name="직사각형 27"/>
          <p:cNvSpPr/>
          <p:nvPr/>
        </p:nvSpPr>
        <p:spPr bwMode="auto">
          <a:xfrm>
            <a:off x="8210550" y="5668963"/>
            <a:ext cx="914400" cy="430212"/>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957263">
              <a:spcBef>
                <a:spcPct val="0"/>
              </a:spcBef>
              <a:buFontTx/>
              <a:buNone/>
              <a:defRPr/>
            </a:pPr>
            <a:r>
              <a:rPr kumimoji="0" lang="ko-KR" altLang="en-US" sz="1400" b="1" dirty="0">
                <a:solidFill>
                  <a:schemeClr val="tx1">
                    <a:lumMod val="75000"/>
                    <a:lumOff val="25000"/>
                  </a:schemeClr>
                </a:solidFill>
              </a:rPr>
              <a:t>석유</a:t>
            </a:r>
            <a:endParaRPr kumimoji="0" lang="en-US" altLang="ko-KR" sz="1400" b="1" dirty="0">
              <a:solidFill>
                <a:schemeClr val="tx1">
                  <a:lumMod val="75000"/>
                  <a:lumOff val="25000"/>
                </a:schemeClr>
              </a:solidFill>
            </a:endParaRPr>
          </a:p>
          <a:p>
            <a:pPr algn="ctr" defTabSz="957263">
              <a:spcBef>
                <a:spcPct val="0"/>
              </a:spcBef>
              <a:buFontTx/>
              <a:buNone/>
              <a:defRPr/>
            </a:pPr>
            <a:r>
              <a:rPr kumimoji="0" lang="en-US" altLang="ko-KR" sz="1400" b="1" dirty="0">
                <a:solidFill>
                  <a:schemeClr val="tx1">
                    <a:lumMod val="75000"/>
                    <a:lumOff val="25000"/>
                  </a:schemeClr>
                </a:solidFill>
              </a:rPr>
              <a:t>Gas</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bwMode="auto">
          <a:xfrm>
            <a:off x="6260201" y="3747407"/>
            <a:ext cx="2957285" cy="2988127"/>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endParaRPr kumimoji="0" lang="ko-KR" altLang="en-US" sz="1400" b="1" dirty="0">
              <a:solidFill>
                <a:schemeClr val="tx1">
                  <a:lumMod val="75000"/>
                  <a:lumOff val="25000"/>
                </a:schemeClr>
              </a:solidFill>
            </a:endParaRPr>
          </a:p>
        </p:txBody>
      </p:sp>
      <p:sp>
        <p:nvSpPr>
          <p:cNvPr id="19" name="직사각형 18"/>
          <p:cNvSpPr/>
          <p:nvPr/>
        </p:nvSpPr>
        <p:spPr bwMode="auto">
          <a:xfrm>
            <a:off x="6260201" y="938893"/>
            <a:ext cx="2957285" cy="2988127"/>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endParaRPr kumimoji="0" lang="ko-KR" altLang="en-US" sz="1400" b="1" dirty="0">
              <a:solidFill>
                <a:schemeClr val="tx1">
                  <a:lumMod val="75000"/>
                  <a:lumOff val="25000"/>
                </a:schemeClr>
              </a:solidFill>
            </a:endParaRPr>
          </a:p>
        </p:txBody>
      </p:sp>
      <p:sp>
        <p:nvSpPr>
          <p:cNvPr id="17" name="직사각형 16"/>
          <p:cNvSpPr/>
          <p:nvPr/>
        </p:nvSpPr>
        <p:spPr bwMode="auto">
          <a:xfrm>
            <a:off x="1549399" y="3747407"/>
            <a:ext cx="2957285" cy="2988127"/>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endParaRPr kumimoji="0" lang="ko-KR" altLang="en-US" sz="1400" b="1" dirty="0">
              <a:solidFill>
                <a:schemeClr val="tx1">
                  <a:lumMod val="75000"/>
                  <a:lumOff val="25000"/>
                </a:schemeClr>
              </a:solidFill>
            </a:endParaRPr>
          </a:p>
        </p:txBody>
      </p:sp>
      <p:sp>
        <p:nvSpPr>
          <p:cNvPr id="16" name="직사각형 15"/>
          <p:cNvSpPr/>
          <p:nvPr/>
        </p:nvSpPr>
        <p:spPr bwMode="auto">
          <a:xfrm>
            <a:off x="1549399" y="938893"/>
            <a:ext cx="2957285" cy="2988127"/>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endParaRPr kumimoji="0" lang="ko-KR" altLang="en-US" sz="1400" b="1" dirty="0">
              <a:solidFill>
                <a:schemeClr val="tx1">
                  <a:lumMod val="75000"/>
                  <a:lumOff val="25000"/>
                </a:schemeClr>
              </a:solidFill>
            </a:endParaRPr>
          </a:p>
        </p:txBody>
      </p:sp>
      <p:pic>
        <p:nvPicPr>
          <p:cNvPr id="41986" name="Picture 86" descr="Type4수소탱크(케이시알)"/>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99233" y="2449743"/>
            <a:ext cx="2420938" cy="1771650"/>
          </a:xfrm>
          <a:prstGeom prst="rect">
            <a:avLst/>
          </a:prstGeom>
          <a:noFill/>
          <a:ln w="9525">
            <a:noFill/>
            <a:miter lim="800000"/>
            <a:headEnd/>
            <a:tailEnd/>
          </a:ln>
        </p:spPr>
      </p:pic>
      <p:sp>
        <p:nvSpPr>
          <p:cNvPr id="41987"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dirty="0" smtClean="0"/>
              <a:t>주요 제품 </a:t>
            </a:r>
            <a:r>
              <a:rPr kumimoji="0" lang="en-US" altLang="ko-KR" sz="2000" b="1" dirty="0" smtClean="0"/>
              <a:t>: CNG</a:t>
            </a:r>
            <a:r>
              <a:rPr kumimoji="0" lang="ko-KR" altLang="en-US" sz="2000" b="1" dirty="0" smtClean="0"/>
              <a:t> 탱크</a:t>
            </a:r>
            <a:r>
              <a:rPr kumimoji="0" lang="en-US" altLang="ko-KR" sz="2000" b="1" dirty="0" smtClean="0"/>
              <a:t>/</a:t>
            </a:r>
            <a:r>
              <a:rPr kumimoji="0" lang="ko-KR" altLang="en-US" sz="2000" b="1" dirty="0" smtClean="0"/>
              <a:t>수소</a:t>
            </a:r>
            <a:r>
              <a:rPr kumimoji="0" lang="en-US" altLang="ko-KR" sz="2000" b="1" dirty="0" smtClean="0"/>
              <a:t> </a:t>
            </a:r>
            <a:r>
              <a:rPr kumimoji="0" lang="ko-KR" altLang="en-US" sz="2000" b="1" dirty="0" smtClean="0"/>
              <a:t>탱크</a:t>
            </a:r>
            <a:r>
              <a:rPr kumimoji="0" lang="en-US" altLang="ko-KR" sz="2000" b="1" dirty="0" smtClean="0"/>
              <a:t>/</a:t>
            </a:r>
            <a:r>
              <a:rPr kumimoji="0" lang="ko-KR" altLang="en-US" sz="2000" b="1" dirty="0" smtClean="0"/>
              <a:t>튜브 </a:t>
            </a:r>
            <a:r>
              <a:rPr kumimoji="0" lang="ko-KR" altLang="en-US" sz="2000" b="1" dirty="0" err="1" smtClean="0"/>
              <a:t>스키드</a:t>
            </a:r>
            <a:endParaRPr kumimoji="0" lang="ko-KR" altLang="en-US" sz="2000" b="1" dirty="0"/>
          </a:p>
        </p:txBody>
      </p:sp>
      <p:sp>
        <p:nvSpPr>
          <p:cNvPr id="41988" name="슬라이드 번호 개체 틀 3"/>
          <p:cNvSpPr txBox="1">
            <a:spLocks noGrp="1"/>
          </p:cNvSpPr>
          <p:nvPr/>
        </p:nvSpPr>
        <p:spPr bwMode="auto">
          <a:xfrm>
            <a:off x="7721600" y="6643688"/>
            <a:ext cx="2063750" cy="184150"/>
          </a:xfrm>
          <a:prstGeom prst="rect">
            <a:avLst/>
          </a:prstGeom>
          <a:noFill/>
          <a:ln w="9525">
            <a:noFill/>
            <a:miter lim="800000"/>
            <a:headEnd/>
            <a:tailEnd/>
          </a:ln>
        </p:spPr>
        <p:txBody>
          <a:bodyPr lIns="0" tIns="0" rIns="0" bIns="0">
            <a:spAutoFit/>
          </a:bodyPr>
          <a:lstStyle/>
          <a:p>
            <a:pPr algn="r" defTabSz="957263">
              <a:spcBef>
                <a:spcPct val="0"/>
              </a:spcBef>
              <a:buFontTx/>
              <a:buNone/>
            </a:pPr>
            <a:fld id="{DC9E538D-1828-4111-A9FA-DE106CD601FE}" type="slidenum">
              <a:rPr kumimoji="0" lang="ko-KR" altLang="en-US" sz="1200">
                <a:solidFill>
                  <a:schemeClr val="tx1"/>
                </a:solidFill>
              </a:rPr>
              <a:pPr algn="r" defTabSz="957263">
                <a:spcBef>
                  <a:spcPct val="0"/>
                </a:spcBef>
                <a:buFontTx/>
                <a:buNone/>
              </a:pPr>
              <a:t>13</a:t>
            </a:fld>
            <a:endParaRPr kumimoji="0" lang="en-US" altLang="ko-KR" sz="1200">
              <a:solidFill>
                <a:schemeClr val="tx1"/>
              </a:solidFill>
            </a:endParaRPr>
          </a:p>
        </p:txBody>
      </p:sp>
      <p:graphicFrame>
        <p:nvGraphicFramePr>
          <p:cNvPr id="41989" name="Object 2"/>
          <p:cNvGraphicFramePr>
            <a:graphicFrameLocks noChangeAspect="1"/>
          </p:cNvGraphicFramePr>
          <p:nvPr/>
        </p:nvGraphicFramePr>
        <p:xfrm>
          <a:off x="1759402" y="1081791"/>
          <a:ext cx="2420938" cy="1846263"/>
        </p:xfrm>
        <a:graphic>
          <a:graphicData uri="http://schemas.openxmlformats.org/presentationml/2006/ole">
            <p:oleObj spid="_x0000_s24578" name="비트맵 이미지" r:id="rId4" imgW="9752381" imgH="6866667" progId="PBrush">
              <p:embed/>
            </p:oleObj>
          </a:graphicData>
        </a:graphic>
      </p:graphicFrame>
      <p:pic>
        <p:nvPicPr>
          <p:cNvPr id="41990" name="Picture 21"/>
          <p:cNvPicPr>
            <a:picLocks noChangeAspect="1" noChangeArrowheads="1"/>
          </p:cNvPicPr>
          <p:nvPr/>
        </p:nvPicPr>
        <p:blipFill>
          <a:blip r:embed="rId5" cstate="print"/>
          <a:srcRect/>
          <a:stretch>
            <a:fillRect/>
          </a:stretch>
        </p:blipFill>
        <p:spPr bwMode="auto">
          <a:xfrm>
            <a:off x="1948083" y="3096099"/>
            <a:ext cx="2272846" cy="677890"/>
          </a:xfrm>
          <a:prstGeom prst="rect">
            <a:avLst/>
          </a:prstGeom>
          <a:noFill/>
          <a:ln w="9525">
            <a:noFill/>
            <a:miter lim="800000"/>
            <a:headEnd/>
            <a:tailEnd/>
          </a:ln>
        </p:spPr>
      </p:pic>
      <p:sp>
        <p:nvSpPr>
          <p:cNvPr id="41991" name="Line 22"/>
          <p:cNvSpPr>
            <a:spLocks noChangeShapeType="1"/>
          </p:cNvSpPr>
          <p:nvPr/>
        </p:nvSpPr>
        <p:spPr bwMode="auto">
          <a:xfrm flipH="1">
            <a:off x="2726869" y="2122715"/>
            <a:ext cx="342900" cy="1257299"/>
          </a:xfrm>
          <a:prstGeom prst="line">
            <a:avLst/>
          </a:prstGeom>
          <a:noFill/>
          <a:ln w="9525">
            <a:solidFill>
              <a:srgbClr val="FF0000"/>
            </a:solidFill>
            <a:round/>
            <a:headEnd type="oval" w="med" len="med"/>
            <a:tailEnd type="oval" w="med" len="med"/>
          </a:ln>
        </p:spPr>
        <p:txBody>
          <a:bodyPr/>
          <a:lstStyle/>
          <a:p>
            <a:endParaRPr lang="ko-KR" altLang="en-US"/>
          </a:p>
        </p:txBody>
      </p:sp>
      <p:pic>
        <p:nvPicPr>
          <p:cNvPr id="41992" name="Picture 82"/>
          <p:cNvPicPr>
            <a:picLocks noChangeAspect="1" noChangeArrowheads="1"/>
          </p:cNvPicPr>
          <p:nvPr/>
        </p:nvPicPr>
        <p:blipFill>
          <a:blip r:embed="rId6" cstate="print"/>
          <a:srcRect t="3186" b="12997"/>
          <a:stretch>
            <a:fillRect/>
          </a:stretch>
        </p:blipFill>
        <p:spPr bwMode="auto">
          <a:xfrm>
            <a:off x="6560464" y="1284061"/>
            <a:ext cx="2118179" cy="1443018"/>
          </a:xfrm>
          <a:prstGeom prst="rect">
            <a:avLst/>
          </a:prstGeom>
          <a:noFill/>
          <a:ln w="9525">
            <a:noFill/>
            <a:miter lim="800000"/>
            <a:headEnd/>
            <a:tailEnd/>
          </a:ln>
        </p:spPr>
      </p:pic>
      <p:sp>
        <p:nvSpPr>
          <p:cNvPr id="41993" name="Line 84"/>
          <p:cNvSpPr>
            <a:spLocks noChangeShapeType="1"/>
          </p:cNvSpPr>
          <p:nvPr/>
        </p:nvSpPr>
        <p:spPr bwMode="auto">
          <a:xfrm>
            <a:off x="7127430" y="2473779"/>
            <a:ext cx="40820" cy="898071"/>
          </a:xfrm>
          <a:prstGeom prst="line">
            <a:avLst/>
          </a:prstGeom>
          <a:noFill/>
          <a:ln w="9525">
            <a:solidFill>
              <a:srgbClr val="FF0000"/>
            </a:solidFill>
            <a:round/>
            <a:headEnd type="oval" w="med" len="med"/>
            <a:tailEnd type="oval" w="med" len="med"/>
          </a:ln>
        </p:spPr>
        <p:txBody>
          <a:bodyPr/>
          <a:lstStyle/>
          <a:p>
            <a:endParaRPr lang="ko-KR" altLang="en-US"/>
          </a:p>
        </p:txBody>
      </p:sp>
      <p:pic>
        <p:nvPicPr>
          <p:cNvPr id="41994" name="그림 84" descr="1345218640.jpg"/>
          <p:cNvPicPr>
            <a:picLocks noChangeAspect="1"/>
          </p:cNvPicPr>
          <p:nvPr/>
        </p:nvPicPr>
        <p:blipFill>
          <a:blip r:embed="rId7" cstate="print"/>
          <a:srcRect l="5592" t="18958" r="5592" b="24336"/>
          <a:stretch>
            <a:fillRect/>
          </a:stretch>
        </p:blipFill>
        <p:spPr bwMode="auto">
          <a:xfrm>
            <a:off x="2071695" y="5610229"/>
            <a:ext cx="2020887" cy="985838"/>
          </a:xfrm>
          <a:prstGeom prst="rect">
            <a:avLst/>
          </a:prstGeom>
          <a:noFill/>
          <a:ln w="9525">
            <a:noFill/>
            <a:miter lim="800000"/>
            <a:headEnd/>
            <a:tailEnd/>
          </a:ln>
        </p:spPr>
      </p:pic>
      <p:sp>
        <p:nvSpPr>
          <p:cNvPr id="41995" name="Text Box 8"/>
          <p:cNvSpPr txBox="1">
            <a:spLocks noChangeArrowheads="1"/>
          </p:cNvSpPr>
          <p:nvPr/>
        </p:nvSpPr>
        <p:spPr bwMode="auto">
          <a:xfrm>
            <a:off x="381675" y="2198923"/>
            <a:ext cx="893834" cy="323165"/>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dirty="0" smtClean="0">
                <a:solidFill>
                  <a:schemeClr val="folHlink"/>
                </a:solidFill>
              </a:rPr>
              <a:t>CNG</a:t>
            </a:r>
            <a:r>
              <a:rPr lang="ko-KR" altLang="en-US" sz="1500" b="1" dirty="0" smtClean="0">
                <a:solidFill>
                  <a:schemeClr val="folHlink"/>
                </a:solidFill>
              </a:rPr>
              <a:t>탱크</a:t>
            </a:r>
            <a:endParaRPr lang="en-US" altLang="ko-KR" sz="1500" b="1" dirty="0">
              <a:solidFill>
                <a:schemeClr val="folHlink"/>
              </a:solidFill>
            </a:endParaRPr>
          </a:p>
        </p:txBody>
      </p:sp>
      <p:sp>
        <p:nvSpPr>
          <p:cNvPr id="41997" name="Text Box 8"/>
          <p:cNvSpPr txBox="1">
            <a:spLocks noChangeArrowheads="1"/>
          </p:cNvSpPr>
          <p:nvPr/>
        </p:nvSpPr>
        <p:spPr bwMode="auto">
          <a:xfrm>
            <a:off x="5483397" y="2051966"/>
            <a:ext cx="477054" cy="553998"/>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500" b="1" dirty="0" smtClean="0">
                <a:solidFill>
                  <a:schemeClr val="folHlink"/>
                </a:solidFill>
              </a:rPr>
              <a:t>수소</a:t>
            </a:r>
            <a:endParaRPr lang="en-US" altLang="ko-KR" sz="1500" b="1" dirty="0" smtClean="0">
              <a:solidFill>
                <a:schemeClr val="folHlink"/>
              </a:solidFill>
            </a:endParaRPr>
          </a:p>
          <a:p>
            <a:pPr algn="ctr" defTabSz="957263">
              <a:spcBef>
                <a:spcPct val="0"/>
              </a:spcBef>
              <a:buFontTx/>
              <a:buNone/>
            </a:pPr>
            <a:r>
              <a:rPr lang="ko-KR" altLang="en-US" sz="1500" b="1" dirty="0" smtClean="0">
                <a:solidFill>
                  <a:schemeClr val="folHlink"/>
                </a:solidFill>
              </a:rPr>
              <a:t>탱크</a:t>
            </a:r>
            <a:endParaRPr lang="en-US" altLang="ko-KR" sz="1500" b="1" dirty="0">
              <a:solidFill>
                <a:schemeClr val="folHlink"/>
              </a:solidFill>
            </a:endParaRPr>
          </a:p>
        </p:txBody>
      </p:sp>
      <p:pic>
        <p:nvPicPr>
          <p:cNvPr id="41998" name="Picture 16" descr="자동차"/>
          <p:cNvPicPr>
            <a:picLocks noChangeAspect="1" noChangeArrowheads="1"/>
          </p:cNvPicPr>
          <p:nvPr/>
        </p:nvPicPr>
        <p:blipFill>
          <a:blip r:embed="rId8" cstate="print"/>
          <a:srcRect/>
          <a:stretch>
            <a:fillRect/>
          </a:stretch>
        </p:blipFill>
        <p:spPr bwMode="auto">
          <a:xfrm>
            <a:off x="1901830" y="4109589"/>
            <a:ext cx="2269689" cy="1384979"/>
          </a:xfrm>
          <a:prstGeom prst="rect">
            <a:avLst/>
          </a:prstGeom>
          <a:noFill/>
          <a:ln w="9525">
            <a:noFill/>
            <a:miter lim="800000"/>
            <a:headEnd/>
            <a:tailEnd/>
          </a:ln>
        </p:spPr>
      </p:pic>
      <p:sp>
        <p:nvSpPr>
          <p:cNvPr id="41999" name="Line 84"/>
          <p:cNvSpPr>
            <a:spLocks noChangeShapeType="1"/>
          </p:cNvSpPr>
          <p:nvPr/>
        </p:nvSpPr>
        <p:spPr bwMode="auto">
          <a:xfrm>
            <a:off x="2473783" y="4457700"/>
            <a:ext cx="653144" cy="1567542"/>
          </a:xfrm>
          <a:prstGeom prst="line">
            <a:avLst/>
          </a:prstGeom>
          <a:noFill/>
          <a:ln w="9525">
            <a:solidFill>
              <a:srgbClr val="FF0000"/>
            </a:solidFill>
            <a:round/>
            <a:headEnd type="oval" w="med" len="med"/>
            <a:tailEnd type="oval" w="med" len="med"/>
          </a:ln>
        </p:spPr>
        <p:txBody>
          <a:bodyPr/>
          <a:lstStyle/>
          <a:p>
            <a:endParaRPr lang="ko-KR" altLang="en-US"/>
          </a:p>
        </p:txBody>
      </p:sp>
      <p:sp>
        <p:nvSpPr>
          <p:cNvPr id="20" name="Text Box 8"/>
          <p:cNvSpPr txBox="1">
            <a:spLocks noChangeArrowheads="1"/>
          </p:cNvSpPr>
          <p:nvPr/>
        </p:nvSpPr>
        <p:spPr bwMode="auto">
          <a:xfrm>
            <a:off x="5387216" y="5089087"/>
            <a:ext cx="669415" cy="553998"/>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500" b="1" dirty="0" smtClean="0">
                <a:solidFill>
                  <a:schemeClr val="folHlink"/>
                </a:solidFill>
              </a:rPr>
              <a:t>튜브</a:t>
            </a:r>
            <a:endParaRPr lang="en-US" altLang="ko-KR" sz="1500" b="1" dirty="0" smtClean="0">
              <a:solidFill>
                <a:schemeClr val="folHlink"/>
              </a:solidFill>
            </a:endParaRPr>
          </a:p>
          <a:p>
            <a:pPr algn="ctr" defTabSz="957263">
              <a:spcBef>
                <a:spcPct val="0"/>
              </a:spcBef>
              <a:buFontTx/>
              <a:buNone/>
            </a:pPr>
            <a:r>
              <a:rPr lang="ko-KR" altLang="en-US" sz="1500" b="1" dirty="0" err="1" smtClean="0">
                <a:solidFill>
                  <a:schemeClr val="folHlink"/>
                </a:solidFill>
              </a:rPr>
              <a:t>스키드</a:t>
            </a:r>
            <a:endParaRPr lang="en-US" altLang="ko-KR" sz="1500" b="1" dirty="0">
              <a:solidFill>
                <a:schemeClr val="folHlink"/>
              </a:solidFill>
            </a:endParaRPr>
          </a:p>
        </p:txBody>
      </p:sp>
      <p:pic>
        <p:nvPicPr>
          <p:cNvPr id="21" name="그림 20" descr="trailer_side.jpg"/>
          <p:cNvPicPr>
            <a:picLocks noChangeAspect="1"/>
          </p:cNvPicPr>
          <p:nvPr/>
        </p:nvPicPr>
        <p:blipFill>
          <a:blip r:embed="rId9" cstate="print"/>
          <a:srcRect t="51573"/>
          <a:stretch>
            <a:fillRect/>
          </a:stretch>
        </p:blipFill>
        <p:spPr>
          <a:xfrm>
            <a:off x="6354732" y="4212771"/>
            <a:ext cx="2797435" cy="781938"/>
          </a:xfrm>
          <a:prstGeom prst="rect">
            <a:avLst/>
          </a:prstGeom>
        </p:spPr>
      </p:pic>
      <p:pic>
        <p:nvPicPr>
          <p:cNvPr id="22" name="그림 21" descr="trailer_side.jpg"/>
          <p:cNvPicPr>
            <a:picLocks noChangeAspect="1"/>
          </p:cNvPicPr>
          <p:nvPr/>
        </p:nvPicPr>
        <p:blipFill>
          <a:blip r:embed="rId10" cstate="print"/>
          <a:srcRect l="64853" t="70284" r="19521" b="16140"/>
          <a:stretch>
            <a:fillRect/>
          </a:stretch>
        </p:blipFill>
        <p:spPr>
          <a:xfrm>
            <a:off x="6376307" y="5176157"/>
            <a:ext cx="2751366" cy="1379764"/>
          </a:xfrm>
          <a:prstGeom prst="rect">
            <a:avLst/>
          </a:prstGeom>
        </p:spPr>
      </p:pic>
      <p:sp>
        <p:nvSpPr>
          <p:cNvPr id="23" name="Line 84"/>
          <p:cNvSpPr>
            <a:spLocks noChangeShapeType="1"/>
          </p:cNvSpPr>
          <p:nvPr/>
        </p:nvSpPr>
        <p:spPr bwMode="auto">
          <a:xfrm flipH="1">
            <a:off x="8147955" y="4612820"/>
            <a:ext cx="302080" cy="1102179"/>
          </a:xfrm>
          <a:prstGeom prst="line">
            <a:avLst/>
          </a:prstGeom>
          <a:noFill/>
          <a:ln w="9525">
            <a:solidFill>
              <a:srgbClr val="FF0000"/>
            </a:solidFill>
            <a:round/>
            <a:headEnd type="oval" w="med" len="med"/>
            <a:tailEnd type="oval" w="med" len="med"/>
          </a:ln>
        </p:spPr>
        <p:txBody>
          <a:bodyPr/>
          <a:lstStyle/>
          <a:p>
            <a:endParaRPr lang="ko-KR" altLang="en-US"/>
          </a:p>
        </p:txBody>
      </p:sp>
      <p:sp>
        <p:nvSpPr>
          <p:cNvPr id="24" name="Text Box 8"/>
          <p:cNvSpPr txBox="1">
            <a:spLocks noChangeArrowheads="1"/>
          </p:cNvSpPr>
          <p:nvPr/>
        </p:nvSpPr>
        <p:spPr bwMode="auto">
          <a:xfrm>
            <a:off x="381675" y="5170723"/>
            <a:ext cx="893834" cy="323165"/>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dirty="0" smtClean="0">
                <a:solidFill>
                  <a:schemeClr val="folHlink"/>
                </a:solidFill>
              </a:rPr>
              <a:t>CNG</a:t>
            </a:r>
            <a:r>
              <a:rPr lang="ko-KR" altLang="en-US" sz="1500" b="1" dirty="0" smtClean="0">
                <a:solidFill>
                  <a:schemeClr val="folHlink"/>
                </a:solidFill>
              </a:rPr>
              <a:t>탱크</a:t>
            </a:r>
            <a:endParaRPr lang="en-US" altLang="ko-KR" sz="1500" b="1" dirty="0">
              <a:solidFill>
                <a:schemeClr val="folHlink"/>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3" name="직사각형 62"/>
          <p:cNvSpPr>
            <a:spLocks noChangeArrowheads="1"/>
          </p:cNvSpPr>
          <p:nvPr/>
        </p:nvSpPr>
        <p:spPr bwMode="auto">
          <a:xfrm>
            <a:off x="7362825" y="1466850"/>
            <a:ext cx="1857375" cy="5019675"/>
          </a:xfrm>
          <a:prstGeom prst="rect">
            <a:avLst/>
          </a:prstGeom>
          <a:solidFill>
            <a:schemeClr val="bg1">
              <a:lumMod val="95000"/>
            </a:schemeClr>
          </a:solidFill>
          <a:ln w="50800" algn="ctr">
            <a:noFill/>
            <a:round/>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endParaRPr lang="ko-KR" altLang="en-US" sz="1800" b="1"/>
          </a:p>
        </p:txBody>
      </p:sp>
      <p:sp>
        <p:nvSpPr>
          <p:cNvPr id="40963"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dirty="0"/>
              <a:t>주요 제품 </a:t>
            </a:r>
            <a:r>
              <a:rPr kumimoji="0" lang="en-US" altLang="ko-KR" sz="2000" b="1" dirty="0"/>
              <a:t>: </a:t>
            </a:r>
            <a:r>
              <a:rPr kumimoji="0" lang="ko-KR" altLang="en-US" sz="2000" b="1" dirty="0"/>
              <a:t>탄소복합소재</a:t>
            </a:r>
            <a:r>
              <a:rPr kumimoji="0" lang="en-US" altLang="ko-KR" sz="2000" b="1" dirty="0"/>
              <a:t> </a:t>
            </a:r>
            <a:r>
              <a:rPr kumimoji="0" lang="ko-KR" altLang="en-US" sz="2000" b="1" dirty="0"/>
              <a:t>고압 </a:t>
            </a:r>
            <a:r>
              <a:rPr kumimoji="0" lang="ko-KR" altLang="en-US" sz="2000" b="1" dirty="0" smtClean="0"/>
              <a:t>실린더 </a:t>
            </a:r>
            <a:r>
              <a:rPr kumimoji="0" lang="en-US" altLang="ko-KR" sz="2000" b="1" dirty="0" smtClean="0"/>
              <a:t>(Type4)</a:t>
            </a:r>
            <a:endParaRPr kumimoji="0" lang="ko-KR" altLang="en-US" sz="2000" b="1" dirty="0"/>
          </a:p>
        </p:txBody>
      </p:sp>
      <p:sp>
        <p:nvSpPr>
          <p:cNvPr id="40964" name="슬라이드 번호 개체 틀 3"/>
          <p:cNvSpPr txBox="1">
            <a:spLocks noGrp="1"/>
          </p:cNvSpPr>
          <p:nvPr/>
        </p:nvSpPr>
        <p:spPr bwMode="auto">
          <a:xfrm>
            <a:off x="7721600" y="6643688"/>
            <a:ext cx="2063750" cy="184150"/>
          </a:xfrm>
          <a:prstGeom prst="rect">
            <a:avLst/>
          </a:prstGeom>
          <a:noFill/>
          <a:ln w="9525">
            <a:noFill/>
            <a:miter lim="800000"/>
            <a:headEnd/>
            <a:tailEnd/>
          </a:ln>
        </p:spPr>
        <p:txBody>
          <a:bodyPr lIns="0" tIns="0" rIns="0" bIns="0">
            <a:spAutoFit/>
          </a:bodyPr>
          <a:lstStyle/>
          <a:p>
            <a:pPr algn="r" defTabSz="957263">
              <a:spcBef>
                <a:spcPct val="0"/>
              </a:spcBef>
              <a:buFontTx/>
              <a:buNone/>
            </a:pPr>
            <a:fld id="{F6259BF6-89C6-4166-BA71-4FC5BF17829D}" type="slidenum">
              <a:rPr kumimoji="0" lang="ko-KR" altLang="en-US" sz="1200">
                <a:solidFill>
                  <a:schemeClr val="tx1"/>
                </a:solidFill>
              </a:rPr>
              <a:pPr algn="r" defTabSz="957263">
                <a:spcBef>
                  <a:spcPct val="0"/>
                </a:spcBef>
                <a:buFontTx/>
                <a:buNone/>
              </a:pPr>
              <a:t>14</a:t>
            </a:fld>
            <a:endParaRPr kumimoji="0" lang="en-US" altLang="ko-KR" sz="1200">
              <a:solidFill>
                <a:schemeClr val="tx1"/>
              </a:solidFill>
            </a:endParaRPr>
          </a:p>
        </p:txBody>
      </p:sp>
      <p:pic>
        <p:nvPicPr>
          <p:cNvPr id="40965" name="Picture 40" descr="2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325813" y="2798763"/>
            <a:ext cx="1698625" cy="1152525"/>
          </a:xfrm>
          <a:prstGeom prst="rect">
            <a:avLst/>
          </a:prstGeom>
          <a:noFill/>
          <a:ln w="9525">
            <a:noFill/>
            <a:miter lim="800000"/>
            <a:headEnd/>
            <a:tailEnd/>
          </a:ln>
        </p:spPr>
      </p:pic>
      <p:pic>
        <p:nvPicPr>
          <p:cNvPr id="40966" name="Picture 41" descr="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302250" y="2614613"/>
            <a:ext cx="2043113" cy="1279525"/>
          </a:xfrm>
          <a:prstGeom prst="rect">
            <a:avLst/>
          </a:prstGeom>
          <a:noFill/>
          <a:ln w="9525">
            <a:noFill/>
            <a:miter lim="800000"/>
            <a:headEnd/>
            <a:tailEnd/>
          </a:ln>
        </p:spPr>
      </p:pic>
      <p:grpSp>
        <p:nvGrpSpPr>
          <p:cNvPr id="2" name="그룹 38"/>
          <p:cNvGrpSpPr>
            <a:grpSpLocks/>
          </p:cNvGrpSpPr>
          <p:nvPr/>
        </p:nvGrpSpPr>
        <p:grpSpPr bwMode="auto">
          <a:xfrm>
            <a:off x="1546225" y="2552700"/>
            <a:ext cx="1211263" cy="1468438"/>
            <a:chOff x="668597" y="3860800"/>
            <a:chExt cx="1447800" cy="1782763"/>
          </a:xfrm>
        </p:grpSpPr>
        <p:sp>
          <p:nvSpPr>
            <p:cNvPr id="40968" name="Rectangle 63"/>
            <p:cNvSpPr>
              <a:spLocks noChangeArrowheads="1"/>
            </p:cNvSpPr>
            <p:nvPr/>
          </p:nvSpPr>
          <p:spPr bwMode="auto">
            <a:xfrm rot="5400000">
              <a:off x="1029709" y="4668556"/>
              <a:ext cx="774529" cy="338554"/>
            </a:xfrm>
            <a:prstGeom prst="rect">
              <a:avLst/>
            </a:prstGeom>
            <a:solidFill>
              <a:schemeClr val="bg1"/>
            </a:solidFill>
            <a:ln w="9525" algn="ctr">
              <a:noFill/>
              <a:miter lim="800000"/>
              <a:headEnd/>
              <a:tailEnd/>
            </a:ln>
          </p:spPr>
          <p:txBody>
            <a:bodyPr anchor="ctr">
              <a:spAutoFit/>
            </a:bodyPr>
            <a:lstStyle/>
            <a:p>
              <a:endParaRPr lang="ko-KR" altLang="en-US"/>
            </a:p>
          </p:txBody>
        </p:sp>
        <p:pic>
          <p:nvPicPr>
            <p:cNvPr id="40969" name="Picture 64" descr="type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68597" y="3860800"/>
              <a:ext cx="1447800" cy="1782763"/>
            </a:xfrm>
            <a:prstGeom prst="rect">
              <a:avLst/>
            </a:prstGeom>
            <a:noFill/>
            <a:ln w="9525">
              <a:noFill/>
              <a:miter lim="800000"/>
              <a:headEnd/>
              <a:tailEnd/>
            </a:ln>
          </p:spPr>
        </p:pic>
      </p:grpSp>
      <p:sp>
        <p:nvSpPr>
          <p:cNvPr id="40970" name="Line 65"/>
          <p:cNvSpPr>
            <a:spLocks noChangeShapeType="1"/>
          </p:cNvSpPr>
          <p:nvPr/>
        </p:nvSpPr>
        <p:spPr bwMode="auto">
          <a:xfrm>
            <a:off x="3094038" y="1492250"/>
            <a:ext cx="0" cy="5040313"/>
          </a:xfrm>
          <a:prstGeom prst="line">
            <a:avLst/>
          </a:prstGeom>
          <a:noFill/>
          <a:ln w="9525">
            <a:solidFill>
              <a:srgbClr val="DDDDDD"/>
            </a:solidFill>
            <a:prstDash val="dash"/>
            <a:round/>
            <a:headEnd/>
            <a:tailEnd/>
          </a:ln>
        </p:spPr>
        <p:txBody>
          <a:bodyPr>
            <a:spAutoFit/>
          </a:bodyPr>
          <a:lstStyle/>
          <a:p>
            <a:endParaRPr lang="ko-KR" altLang="en-US"/>
          </a:p>
        </p:txBody>
      </p:sp>
      <p:sp>
        <p:nvSpPr>
          <p:cNvPr id="40971" name="Line 66"/>
          <p:cNvSpPr>
            <a:spLocks noChangeShapeType="1"/>
          </p:cNvSpPr>
          <p:nvPr/>
        </p:nvSpPr>
        <p:spPr bwMode="auto">
          <a:xfrm>
            <a:off x="5167313" y="1508125"/>
            <a:ext cx="0" cy="5040313"/>
          </a:xfrm>
          <a:prstGeom prst="line">
            <a:avLst/>
          </a:prstGeom>
          <a:noFill/>
          <a:ln w="9525">
            <a:solidFill>
              <a:srgbClr val="DDDDDD"/>
            </a:solidFill>
            <a:prstDash val="dash"/>
            <a:round/>
            <a:headEnd/>
            <a:tailEnd/>
          </a:ln>
        </p:spPr>
        <p:txBody>
          <a:bodyPr>
            <a:spAutoFit/>
          </a:bodyPr>
          <a:lstStyle/>
          <a:p>
            <a:endParaRPr lang="ko-KR" altLang="en-US"/>
          </a:p>
        </p:txBody>
      </p:sp>
      <p:sp>
        <p:nvSpPr>
          <p:cNvPr id="40972" name="Line 67"/>
          <p:cNvSpPr>
            <a:spLocks noChangeShapeType="1"/>
          </p:cNvSpPr>
          <p:nvPr/>
        </p:nvSpPr>
        <p:spPr bwMode="auto">
          <a:xfrm>
            <a:off x="7242175" y="1546225"/>
            <a:ext cx="0" cy="5040313"/>
          </a:xfrm>
          <a:prstGeom prst="line">
            <a:avLst/>
          </a:prstGeom>
          <a:noFill/>
          <a:ln w="9525">
            <a:solidFill>
              <a:srgbClr val="DDDDDD"/>
            </a:solidFill>
            <a:prstDash val="dash"/>
            <a:round/>
            <a:headEnd/>
            <a:tailEnd/>
          </a:ln>
        </p:spPr>
        <p:txBody>
          <a:bodyPr>
            <a:spAutoFit/>
          </a:bodyPr>
          <a:lstStyle/>
          <a:p>
            <a:endParaRPr lang="ko-KR" altLang="en-US"/>
          </a:p>
        </p:txBody>
      </p:sp>
      <p:sp>
        <p:nvSpPr>
          <p:cNvPr id="40973" name="Line 68"/>
          <p:cNvSpPr>
            <a:spLocks noChangeShapeType="1"/>
          </p:cNvSpPr>
          <p:nvPr/>
        </p:nvSpPr>
        <p:spPr bwMode="auto">
          <a:xfrm flipH="1">
            <a:off x="9315450" y="1489075"/>
            <a:ext cx="7938" cy="5040313"/>
          </a:xfrm>
          <a:prstGeom prst="line">
            <a:avLst/>
          </a:prstGeom>
          <a:noFill/>
          <a:ln w="9525">
            <a:solidFill>
              <a:srgbClr val="DDDDDD"/>
            </a:solidFill>
            <a:prstDash val="dash"/>
            <a:round/>
            <a:headEnd/>
            <a:tailEnd/>
          </a:ln>
        </p:spPr>
        <p:txBody>
          <a:bodyPr>
            <a:spAutoFit/>
          </a:bodyPr>
          <a:lstStyle/>
          <a:p>
            <a:endParaRPr lang="ko-KR" altLang="en-US"/>
          </a:p>
        </p:txBody>
      </p:sp>
      <p:sp>
        <p:nvSpPr>
          <p:cNvPr id="40974" name="Line 69"/>
          <p:cNvSpPr>
            <a:spLocks noChangeShapeType="1"/>
          </p:cNvSpPr>
          <p:nvPr/>
        </p:nvSpPr>
        <p:spPr bwMode="auto">
          <a:xfrm>
            <a:off x="1123950" y="1493838"/>
            <a:ext cx="0" cy="5040312"/>
          </a:xfrm>
          <a:prstGeom prst="line">
            <a:avLst/>
          </a:prstGeom>
          <a:noFill/>
          <a:ln w="9525">
            <a:solidFill>
              <a:srgbClr val="DDDDDD"/>
            </a:solidFill>
            <a:prstDash val="dash"/>
            <a:round/>
            <a:headEnd/>
            <a:tailEnd/>
          </a:ln>
        </p:spPr>
        <p:txBody>
          <a:bodyPr>
            <a:spAutoFit/>
          </a:bodyPr>
          <a:lstStyle/>
          <a:p>
            <a:endParaRPr lang="ko-KR" altLang="en-US"/>
          </a:p>
        </p:txBody>
      </p:sp>
      <p:sp>
        <p:nvSpPr>
          <p:cNvPr id="34" name="직사각형 33"/>
          <p:cNvSpPr/>
          <p:nvPr/>
        </p:nvSpPr>
        <p:spPr>
          <a:xfrm>
            <a:off x="1295400" y="1600200"/>
            <a:ext cx="1581150" cy="612775"/>
          </a:xfrm>
          <a:prstGeom prst="rect">
            <a:avLst/>
          </a:prstGeom>
          <a:solidFill>
            <a:schemeClr val="bg1"/>
          </a:solidFill>
          <a:effectLst>
            <a:outerShdw blurRad="50800" dist="38100" dir="2700000" algn="tl" rotWithShape="0">
              <a:prstClr val="black">
                <a:alpha val="40000"/>
              </a:prstClr>
            </a:outerShdw>
          </a:effectLst>
        </p:spPr>
        <p:txBody>
          <a:bodyPr wrap="none" anchor="ctr"/>
          <a:lstStyle/>
          <a:p>
            <a:pPr algn="ctr" latinLnBrk="1">
              <a:lnSpc>
                <a:spcPct val="70000"/>
              </a:lnSpc>
              <a:spcBef>
                <a:spcPct val="0"/>
              </a:spcBef>
              <a:buFont typeface="Wingdings" pitchFamily="2" charset="2"/>
              <a:buNone/>
              <a:defRPr/>
            </a:pPr>
            <a:r>
              <a:rPr lang="ko-KR" altLang="en-US" sz="1400" b="1" dirty="0">
                <a:solidFill>
                  <a:schemeClr val="bg2"/>
                </a:solidFill>
              </a:rPr>
              <a:t>강철</a:t>
            </a:r>
            <a:endParaRPr lang="en-US" altLang="ko-KR" sz="1400" b="1" dirty="0">
              <a:solidFill>
                <a:schemeClr val="bg2"/>
              </a:solidFill>
            </a:endParaRPr>
          </a:p>
        </p:txBody>
      </p:sp>
      <p:sp>
        <p:nvSpPr>
          <p:cNvPr id="35" name="직사각형 34"/>
          <p:cNvSpPr/>
          <p:nvPr/>
        </p:nvSpPr>
        <p:spPr>
          <a:xfrm>
            <a:off x="3362325" y="1600200"/>
            <a:ext cx="1581150" cy="544513"/>
          </a:xfrm>
          <a:prstGeom prst="rect">
            <a:avLst/>
          </a:prstGeom>
          <a:solidFill>
            <a:schemeClr val="bg1"/>
          </a:solidFill>
          <a:effectLst>
            <a:outerShdw blurRad="50800" dist="38100" dir="2700000" algn="tl" rotWithShape="0">
              <a:prstClr val="black">
                <a:alpha val="40000"/>
              </a:prstClr>
            </a:outerShdw>
          </a:effectLst>
        </p:spPr>
        <p:txBody>
          <a:bodyPr anchor="ctr">
            <a:spAutoFit/>
          </a:bodyPr>
          <a:lstStyle/>
          <a:p>
            <a:pPr algn="ctr" latinLnBrk="1">
              <a:lnSpc>
                <a:spcPct val="70000"/>
              </a:lnSpc>
              <a:spcBef>
                <a:spcPct val="0"/>
              </a:spcBef>
              <a:buFont typeface="Wingdings" pitchFamily="2" charset="2"/>
              <a:buNone/>
              <a:defRPr/>
            </a:pPr>
            <a:r>
              <a:rPr lang="ko-KR" altLang="en-US" sz="1400" b="1" dirty="0">
                <a:solidFill>
                  <a:schemeClr val="bg2"/>
                </a:solidFill>
              </a:rPr>
              <a:t>강철</a:t>
            </a:r>
            <a:r>
              <a:rPr lang="en-US" altLang="ko-KR" sz="1400" b="1" dirty="0">
                <a:solidFill>
                  <a:schemeClr val="bg2"/>
                </a:solidFill>
              </a:rPr>
              <a:t/>
            </a:r>
            <a:br>
              <a:rPr lang="en-US" altLang="ko-KR" sz="1400" b="1" dirty="0">
                <a:solidFill>
                  <a:schemeClr val="bg2"/>
                </a:solidFill>
              </a:rPr>
            </a:br>
            <a:r>
              <a:rPr lang="en-US" altLang="ko-KR" sz="1400" b="1" dirty="0">
                <a:solidFill>
                  <a:schemeClr val="bg2"/>
                </a:solidFill>
              </a:rPr>
              <a:t>+ </a:t>
            </a:r>
          </a:p>
          <a:p>
            <a:pPr algn="ctr" latinLnBrk="1">
              <a:lnSpc>
                <a:spcPct val="70000"/>
              </a:lnSpc>
              <a:spcBef>
                <a:spcPct val="0"/>
              </a:spcBef>
              <a:buFont typeface="Wingdings" pitchFamily="2" charset="2"/>
              <a:buNone/>
              <a:defRPr/>
            </a:pPr>
            <a:r>
              <a:rPr lang="ko-KR" altLang="en-US" sz="1400" b="1" dirty="0">
                <a:solidFill>
                  <a:schemeClr val="bg2"/>
                </a:solidFill>
              </a:rPr>
              <a:t>유리섬유</a:t>
            </a:r>
            <a:endParaRPr lang="en-US" altLang="ko-KR" sz="1400" b="1" dirty="0">
              <a:solidFill>
                <a:schemeClr val="bg2"/>
              </a:solidFill>
            </a:endParaRPr>
          </a:p>
        </p:txBody>
      </p:sp>
      <p:sp>
        <p:nvSpPr>
          <p:cNvPr id="36" name="직사각형 35"/>
          <p:cNvSpPr/>
          <p:nvPr/>
        </p:nvSpPr>
        <p:spPr>
          <a:xfrm>
            <a:off x="5429250" y="1600200"/>
            <a:ext cx="1581150" cy="544513"/>
          </a:xfrm>
          <a:prstGeom prst="rect">
            <a:avLst/>
          </a:prstGeom>
          <a:solidFill>
            <a:schemeClr val="bg1"/>
          </a:solidFill>
          <a:effectLst>
            <a:outerShdw blurRad="50800" dist="38100" dir="2700000" algn="tl" rotWithShape="0">
              <a:prstClr val="black">
                <a:alpha val="40000"/>
              </a:prstClr>
            </a:outerShdw>
          </a:effectLst>
        </p:spPr>
        <p:txBody>
          <a:bodyPr anchor="ctr">
            <a:spAutoFit/>
          </a:bodyPr>
          <a:lstStyle/>
          <a:p>
            <a:pPr algn="ctr" latinLnBrk="1">
              <a:lnSpc>
                <a:spcPct val="70000"/>
              </a:lnSpc>
              <a:spcBef>
                <a:spcPct val="0"/>
              </a:spcBef>
              <a:buFont typeface="Wingdings" pitchFamily="2" charset="2"/>
              <a:buNone/>
              <a:defRPr/>
            </a:pPr>
            <a:r>
              <a:rPr lang="ko-KR" altLang="en-US" sz="1400" b="1" dirty="0">
                <a:solidFill>
                  <a:schemeClr val="bg2"/>
                </a:solidFill>
              </a:rPr>
              <a:t>알루미늄</a:t>
            </a:r>
            <a:endParaRPr lang="en-US" altLang="ko-KR" sz="1400" b="1" dirty="0">
              <a:solidFill>
                <a:schemeClr val="bg2"/>
              </a:solidFill>
            </a:endParaRPr>
          </a:p>
          <a:p>
            <a:pPr algn="ctr" latinLnBrk="1">
              <a:lnSpc>
                <a:spcPct val="70000"/>
              </a:lnSpc>
              <a:spcBef>
                <a:spcPct val="0"/>
              </a:spcBef>
              <a:buFont typeface="Wingdings" pitchFamily="2" charset="2"/>
              <a:buNone/>
              <a:defRPr/>
            </a:pPr>
            <a:r>
              <a:rPr lang="en-US" altLang="ko-KR" sz="1400" b="1" dirty="0">
                <a:solidFill>
                  <a:schemeClr val="bg2"/>
                </a:solidFill>
              </a:rPr>
              <a:t>+</a:t>
            </a:r>
          </a:p>
          <a:p>
            <a:pPr algn="ctr" latinLnBrk="1">
              <a:lnSpc>
                <a:spcPct val="70000"/>
              </a:lnSpc>
              <a:spcBef>
                <a:spcPct val="0"/>
              </a:spcBef>
              <a:buFont typeface="Wingdings" pitchFamily="2" charset="2"/>
              <a:buNone/>
              <a:defRPr/>
            </a:pPr>
            <a:r>
              <a:rPr lang="ko-KR" altLang="en-US" sz="1400" b="1" dirty="0">
                <a:solidFill>
                  <a:schemeClr val="bg2"/>
                </a:solidFill>
              </a:rPr>
              <a:t>탄소섬유</a:t>
            </a:r>
            <a:endParaRPr lang="en-US" altLang="ko-KR" sz="1400" b="1" dirty="0">
              <a:solidFill>
                <a:schemeClr val="bg2"/>
              </a:solidFill>
            </a:endParaRPr>
          </a:p>
        </p:txBody>
      </p:sp>
      <p:sp>
        <p:nvSpPr>
          <p:cNvPr id="37" name="직사각형 36"/>
          <p:cNvSpPr/>
          <p:nvPr/>
        </p:nvSpPr>
        <p:spPr>
          <a:xfrm>
            <a:off x="7515225" y="1600200"/>
            <a:ext cx="1581150" cy="544513"/>
          </a:xfrm>
          <a:prstGeom prst="rect">
            <a:avLst/>
          </a:prstGeom>
          <a:solidFill>
            <a:schemeClr val="bg1"/>
          </a:solidFill>
          <a:effectLst>
            <a:outerShdw blurRad="50800" dist="38100" dir="2700000" algn="tl" rotWithShape="0">
              <a:prstClr val="black">
                <a:alpha val="40000"/>
              </a:prstClr>
            </a:outerShdw>
          </a:effectLst>
        </p:spPr>
        <p:txBody>
          <a:bodyPr anchor="ctr">
            <a:spAutoFit/>
          </a:bodyPr>
          <a:lstStyle/>
          <a:p>
            <a:pPr algn="ctr" latinLnBrk="1">
              <a:lnSpc>
                <a:spcPct val="70000"/>
              </a:lnSpc>
              <a:spcBef>
                <a:spcPct val="0"/>
              </a:spcBef>
              <a:buFont typeface="Wingdings" pitchFamily="2" charset="2"/>
              <a:buNone/>
              <a:defRPr/>
            </a:pPr>
            <a:r>
              <a:rPr lang="ko-KR" altLang="en-US" sz="1400" b="1" dirty="0" err="1">
                <a:solidFill>
                  <a:schemeClr val="bg2"/>
                </a:solidFill>
              </a:rPr>
              <a:t>폴리머</a:t>
            </a:r>
            <a:endParaRPr lang="en-US" altLang="ko-KR" sz="1400" b="1" dirty="0">
              <a:solidFill>
                <a:schemeClr val="bg2"/>
              </a:solidFill>
            </a:endParaRPr>
          </a:p>
          <a:p>
            <a:pPr algn="ctr" latinLnBrk="1">
              <a:lnSpc>
                <a:spcPct val="70000"/>
              </a:lnSpc>
              <a:spcBef>
                <a:spcPct val="0"/>
              </a:spcBef>
              <a:buFont typeface="Wingdings" pitchFamily="2" charset="2"/>
              <a:buNone/>
              <a:defRPr/>
            </a:pPr>
            <a:r>
              <a:rPr lang="en-US" altLang="ko-KR" sz="1400" b="1" dirty="0">
                <a:solidFill>
                  <a:schemeClr val="bg2"/>
                </a:solidFill>
              </a:rPr>
              <a:t>+</a:t>
            </a:r>
          </a:p>
          <a:p>
            <a:pPr algn="ctr" latinLnBrk="1">
              <a:lnSpc>
                <a:spcPct val="70000"/>
              </a:lnSpc>
              <a:spcBef>
                <a:spcPct val="0"/>
              </a:spcBef>
              <a:buFont typeface="Wingdings" pitchFamily="2" charset="2"/>
              <a:buNone/>
              <a:defRPr/>
            </a:pPr>
            <a:r>
              <a:rPr lang="ko-KR" altLang="en-US" sz="1400" b="1" dirty="0">
                <a:solidFill>
                  <a:schemeClr val="bg2"/>
                </a:solidFill>
              </a:rPr>
              <a:t>탄소섬유</a:t>
            </a:r>
            <a:endParaRPr lang="en-US" altLang="ko-KR" sz="1400" b="1" dirty="0">
              <a:solidFill>
                <a:schemeClr val="bg2"/>
              </a:solidFill>
            </a:endParaRPr>
          </a:p>
        </p:txBody>
      </p:sp>
      <p:sp>
        <p:nvSpPr>
          <p:cNvPr id="40979" name="Text Box 8"/>
          <p:cNvSpPr txBox="1">
            <a:spLocks noChangeArrowheads="1"/>
          </p:cNvSpPr>
          <p:nvPr/>
        </p:nvSpPr>
        <p:spPr bwMode="auto">
          <a:xfrm>
            <a:off x="1755775" y="1019175"/>
            <a:ext cx="703263"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Type 1</a:t>
            </a:r>
          </a:p>
        </p:txBody>
      </p:sp>
      <p:sp>
        <p:nvSpPr>
          <p:cNvPr id="40980" name="Text Box 8"/>
          <p:cNvSpPr txBox="1">
            <a:spLocks noChangeArrowheads="1"/>
          </p:cNvSpPr>
          <p:nvPr/>
        </p:nvSpPr>
        <p:spPr bwMode="auto">
          <a:xfrm>
            <a:off x="3781425" y="1019175"/>
            <a:ext cx="703263"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Type 2</a:t>
            </a:r>
          </a:p>
        </p:txBody>
      </p:sp>
      <p:sp>
        <p:nvSpPr>
          <p:cNvPr id="40981" name="Text Box 8"/>
          <p:cNvSpPr txBox="1">
            <a:spLocks noChangeArrowheads="1"/>
          </p:cNvSpPr>
          <p:nvPr/>
        </p:nvSpPr>
        <p:spPr bwMode="auto">
          <a:xfrm>
            <a:off x="5768975" y="1019175"/>
            <a:ext cx="703263"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Type 3</a:t>
            </a:r>
          </a:p>
        </p:txBody>
      </p:sp>
      <p:sp>
        <p:nvSpPr>
          <p:cNvPr id="40982" name="Text Box 8"/>
          <p:cNvSpPr txBox="1">
            <a:spLocks noChangeArrowheads="1"/>
          </p:cNvSpPr>
          <p:nvPr/>
        </p:nvSpPr>
        <p:spPr bwMode="auto">
          <a:xfrm>
            <a:off x="7889875" y="1019175"/>
            <a:ext cx="703263"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Type 4</a:t>
            </a:r>
          </a:p>
        </p:txBody>
      </p:sp>
      <p:pic>
        <p:nvPicPr>
          <p:cNvPr id="40983" name="그림 42" descr="sub1_m1_pop.gif"/>
          <p:cNvPicPr>
            <a:picLocks noChangeAspect="1"/>
          </p:cNvPicPr>
          <p:nvPr/>
        </p:nvPicPr>
        <p:blipFill>
          <a:blip r:embed="rId5" cstate="print"/>
          <a:srcRect l="5025" t="18114" r="2513" b="36601"/>
          <a:stretch>
            <a:fillRect/>
          </a:stretch>
        </p:blipFill>
        <p:spPr bwMode="auto">
          <a:xfrm>
            <a:off x="7418388" y="2898775"/>
            <a:ext cx="1801812" cy="758825"/>
          </a:xfrm>
          <a:prstGeom prst="rect">
            <a:avLst/>
          </a:prstGeom>
          <a:noFill/>
          <a:ln w="9525">
            <a:noFill/>
            <a:miter lim="800000"/>
            <a:headEnd/>
            <a:tailEnd/>
          </a:ln>
        </p:spPr>
      </p:pic>
      <p:sp>
        <p:nvSpPr>
          <p:cNvPr id="40984" name="Text Box 53"/>
          <p:cNvSpPr txBox="1">
            <a:spLocks noChangeArrowheads="1"/>
          </p:cNvSpPr>
          <p:nvPr/>
        </p:nvSpPr>
        <p:spPr bwMode="auto">
          <a:xfrm>
            <a:off x="7693025" y="3319463"/>
            <a:ext cx="1312863" cy="274637"/>
          </a:xfrm>
          <a:prstGeom prst="rect">
            <a:avLst/>
          </a:prstGeom>
          <a:noFill/>
          <a:ln w="9525">
            <a:noFill/>
            <a:miter lim="800000"/>
            <a:headEnd/>
            <a:tailEnd/>
          </a:ln>
        </p:spPr>
        <p:txBody>
          <a:bodyPr>
            <a:spAutoFit/>
          </a:bodyPr>
          <a:lstStyle/>
          <a:p>
            <a:pPr algn="ctr">
              <a:buFont typeface="Wingdings" pitchFamily="2" charset="2"/>
              <a:buNone/>
            </a:pPr>
            <a:r>
              <a:rPr lang="en-US" altLang="ko-KR" sz="1200" b="1">
                <a:solidFill>
                  <a:schemeClr val="accent1"/>
                </a:solidFill>
              </a:rPr>
              <a:t>Polymer liner</a:t>
            </a:r>
          </a:p>
        </p:txBody>
      </p:sp>
      <p:sp>
        <p:nvSpPr>
          <p:cNvPr id="40985" name="Text Box 53"/>
          <p:cNvSpPr txBox="1">
            <a:spLocks noChangeArrowheads="1"/>
          </p:cNvSpPr>
          <p:nvPr/>
        </p:nvSpPr>
        <p:spPr bwMode="auto">
          <a:xfrm>
            <a:off x="5607050" y="3081338"/>
            <a:ext cx="1312863" cy="274637"/>
          </a:xfrm>
          <a:prstGeom prst="rect">
            <a:avLst/>
          </a:prstGeom>
          <a:noFill/>
          <a:ln w="9525">
            <a:noFill/>
            <a:miter lim="800000"/>
            <a:headEnd/>
            <a:tailEnd/>
          </a:ln>
        </p:spPr>
        <p:txBody>
          <a:bodyPr>
            <a:spAutoFit/>
          </a:bodyPr>
          <a:lstStyle/>
          <a:p>
            <a:pPr algn="ctr">
              <a:buFont typeface="Wingdings" pitchFamily="2" charset="2"/>
              <a:buNone/>
            </a:pPr>
            <a:r>
              <a:rPr lang="en-US" altLang="ko-KR" sz="1200" b="1">
                <a:solidFill>
                  <a:schemeClr val="accent1"/>
                </a:solidFill>
              </a:rPr>
              <a:t>Al liner</a:t>
            </a:r>
          </a:p>
        </p:txBody>
      </p:sp>
      <p:sp>
        <p:nvSpPr>
          <p:cNvPr id="40986" name="Text Box 8"/>
          <p:cNvSpPr txBox="1">
            <a:spLocks noChangeArrowheads="1"/>
          </p:cNvSpPr>
          <p:nvPr/>
        </p:nvSpPr>
        <p:spPr bwMode="auto">
          <a:xfrm>
            <a:off x="338138" y="1781175"/>
            <a:ext cx="452437" cy="307975"/>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소재</a:t>
            </a:r>
            <a:endParaRPr lang="en-US" altLang="ko-KR" sz="1400" b="1">
              <a:solidFill>
                <a:schemeClr val="folHlink"/>
              </a:solidFill>
            </a:endParaRPr>
          </a:p>
        </p:txBody>
      </p:sp>
      <p:sp>
        <p:nvSpPr>
          <p:cNvPr id="40987" name="Text Box 8"/>
          <p:cNvSpPr txBox="1">
            <a:spLocks noChangeArrowheads="1"/>
          </p:cNvSpPr>
          <p:nvPr/>
        </p:nvSpPr>
        <p:spPr bwMode="auto">
          <a:xfrm>
            <a:off x="338138" y="3114675"/>
            <a:ext cx="452437" cy="307975"/>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형상</a:t>
            </a:r>
            <a:endParaRPr lang="en-US" altLang="ko-KR" sz="1400" b="1">
              <a:solidFill>
                <a:schemeClr val="folHlink"/>
              </a:solidFill>
            </a:endParaRPr>
          </a:p>
        </p:txBody>
      </p:sp>
      <p:grpSp>
        <p:nvGrpSpPr>
          <p:cNvPr id="3" name="그룹 59"/>
          <p:cNvGrpSpPr>
            <a:grpSpLocks/>
          </p:cNvGrpSpPr>
          <p:nvPr/>
        </p:nvGrpSpPr>
        <p:grpSpPr bwMode="auto">
          <a:xfrm>
            <a:off x="250825" y="4806950"/>
            <a:ext cx="8824913" cy="304800"/>
            <a:chOff x="250472" y="4286250"/>
            <a:chExt cx="8824751" cy="304604"/>
          </a:xfrm>
        </p:grpSpPr>
        <p:sp>
          <p:nvSpPr>
            <p:cNvPr id="40989" name="Text Box 8"/>
            <p:cNvSpPr txBox="1">
              <a:spLocks noChangeArrowheads="1"/>
            </p:cNvSpPr>
            <p:nvPr/>
          </p:nvSpPr>
          <p:spPr bwMode="auto">
            <a:xfrm>
              <a:off x="250472" y="4286250"/>
              <a:ext cx="625464" cy="304604"/>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안정성</a:t>
              </a:r>
              <a:endParaRPr lang="en-US" altLang="ko-KR" sz="1400" b="1">
                <a:solidFill>
                  <a:schemeClr val="folHlink"/>
                </a:solidFill>
              </a:endParaRPr>
            </a:p>
          </p:txBody>
        </p:sp>
        <p:sp>
          <p:nvSpPr>
            <p:cNvPr id="48" name="오른쪽 화살표 47"/>
            <p:cNvSpPr/>
            <p:nvPr/>
          </p:nvSpPr>
          <p:spPr bwMode="auto">
            <a:xfrm>
              <a:off x="1799844" y="4390958"/>
              <a:ext cx="6829300" cy="142783"/>
            </a:xfrm>
            <a:prstGeom prst="rightArrow">
              <a:avLst/>
            </a:prstGeom>
            <a:solidFill>
              <a:schemeClr val="bg1">
                <a:lumMod val="85000"/>
              </a:schemeClr>
            </a:solidFill>
            <a:ln w="9525" algn="ctr">
              <a:noFill/>
              <a:miter lim="800000"/>
              <a:headEnd/>
              <a:tailEnd/>
            </a:ln>
          </p:spPr>
          <p:txBody>
            <a:bodyPr lIns="0" tIns="0" rIns="0" bIns="0" anchor="ctr"/>
            <a:lstStyle/>
            <a:p>
              <a:pPr algn="ctr" defTabSz="957263">
                <a:spcBef>
                  <a:spcPct val="0"/>
                </a:spcBef>
                <a:buFontTx/>
                <a:buNone/>
                <a:defRPr/>
              </a:pPr>
              <a:endParaRPr kumimoji="0" lang="ko-KR" altLang="en-US" sz="2000" b="1" dirty="0"/>
            </a:p>
          </p:txBody>
        </p:sp>
        <p:sp>
          <p:nvSpPr>
            <p:cNvPr id="40991" name="Text Box 8"/>
            <p:cNvSpPr txBox="1">
              <a:spLocks noChangeArrowheads="1"/>
            </p:cNvSpPr>
            <p:nvPr/>
          </p:nvSpPr>
          <p:spPr bwMode="auto">
            <a:xfrm>
              <a:off x="1169618" y="4286250"/>
              <a:ext cx="447667" cy="304604"/>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낮음</a:t>
              </a:r>
              <a:endParaRPr lang="en-US" altLang="ko-KR" sz="1400" b="1">
                <a:solidFill>
                  <a:schemeClr val="folHlink"/>
                </a:solidFill>
              </a:endParaRPr>
            </a:p>
          </p:txBody>
        </p:sp>
        <p:sp>
          <p:nvSpPr>
            <p:cNvPr id="40992" name="Text Box 8"/>
            <p:cNvSpPr txBox="1">
              <a:spLocks noChangeArrowheads="1"/>
            </p:cNvSpPr>
            <p:nvPr/>
          </p:nvSpPr>
          <p:spPr bwMode="auto">
            <a:xfrm>
              <a:off x="8627556" y="4286250"/>
              <a:ext cx="447667" cy="304604"/>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높음</a:t>
              </a:r>
              <a:endParaRPr lang="en-US" altLang="ko-KR" sz="1400" b="1">
                <a:solidFill>
                  <a:schemeClr val="folHlink"/>
                </a:solidFill>
              </a:endParaRPr>
            </a:p>
          </p:txBody>
        </p:sp>
      </p:grpSp>
      <p:grpSp>
        <p:nvGrpSpPr>
          <p:cNvPr id="4" name="그룹 58"/>
          <p:cNvGrpSpPr>
            <a:grpSpLocks/>
          </p:cNvGrpSpPr>
          <p:nvPr/>
        </p:nvGrpSpPr>
        <p:grpSpPr bwMode="auto">
          <a:xfrm>
            <a:off x="339725" y="5359400"/>
            <a:ext cx="8823325" cy="304800"/>
            <a:chOff x="340240" y="4867275"/>
            <a:chExt cx="8823163" cy="304604"/>
          </a:xfrm>
        </p:grpSpPr>
        <p:sp>
          <p:nvSpPr>
            <p:cNvPr id="40994" name="Text Box 8"/>
            <p:cNvSpPr txBox="1">
              <a:spLocks noChangeArrowheads="1"/>
            </p:cNvSpPr>
            <p:nvPr/>
          </p:nvSpPr>
          <p:spPr bwMode="auto">
            <a:xfrm>
              <a:off x="340240" y="4867275"/>
              <a:ext cx="447667" cy="304604"/>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무게</a:t>
              </a:r>
              <a:endParaRPr lang="en-US" altLang="ko-KR" sz="1400" b="1">
                <a:solidFill>
                  <a:schemeClr val="folHlink"/>
                </a:solidFill>
              </a:endParaRPr>
            </a:p>
          </p:txBody>
        </p:sp>
        <p:sp>
          <p:nvSpPr>
            <p:cNvPr id="52" name="오른쪽 화살표 51"/>
            <p:cNvSpPr/>
            <p:nvPr/>
          </p:nvSpPr>
          <p:spPr bwMode="auto">
            <a:xfrm>
              <a:off x="1800713" y="4971983"/>
              <a:ext cx="6829300" cy="142783"/>
            </a:xfrm>
            <a:prstGeom prst="rightArrow">
              <a:avLst/>
            </a:prstGeom>
            <a:solidFill>
              <a:schemeClr val="bg1">
                <a:lumMod val="85000"/>
              </a:schemeClr>
            </a:solidFill>
            <a:ln w="9525" algn="ctr">
              <a:noFill/>
              <a:miter lim="800000"/>
              <a:headEnd/>
              <a:tailEnd/>
            </a:ln>
          </p:spPr>
          <p:txBody>
            <a:bodyPr lIns="0" tIns="0" rIns="0" bIns="0" anchor="ctr"/>
            <a:lstStyle/>
            <a:p>
              <a:pPr algn="ctr" defTabSz="957263">
                <a:spcBef>
                  <a:spcPct val="0"/>
                </a:spcBef>
                <a:buFontTx/>
                <a:buNone/>
                <a:defRPr/>
              </a:pPr>
              <a:endParaRPr kumimoji="0" lang="ko-KR" altLang="en-US" sz="2000" b="1" dirty="0"/>
            </a:p>
          </p:txBody>
        </p:sp>
        <p:sp>
          <p:nvSpPr>
            <p:cNvPr id="40996" name="Text Box 8"/>
            <p:cNvSpPr txBox="1">
              <a:spLocks noChangeArrowheads="1"/>
            </p:cNvSpPr>
            <p:nvPr/>
          </p:nvSpPr>
          <p:spPr bwMode="auto">
            <a:xfrm>
              <a:off x="1080002" y="4867275"/>
              <a:ext cx="625463" cy="304604"/>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무거움</a:t>
              </a:r>
              <a:endParaRPr lang="en-US" altLang="ko-KR" sz="1400" b="1">
                <a:solidFill>
                  <a:schemeClr val="folHlink"/>
                </a:solidFill>
              </a:endParaRPr>
            </a:p>
          </p:txBody>
        </p:sp>
        <p:sp>
          <p:nvSpPr>
            <p:cNvPr id="40997" name="Text Box 8"/>
            <p:cNvSpPr txBox="1">
              <a:spLocks noChangeArrowheads="1"/>
            </p:cNvSpPr>
            <p:nvPr/>
          </p:nvSpPr>
          <p:spPr bwMode="auto">
            <a:xfrm>
              <a:off x="8537940" y="4867275"/>
              <a:ext cx="625463" cy="304604"/>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가벼움</a:t>
              </a:r>
              <a:endParaRPr lang="en-US" altLang="ko-KR" sz="1400" b="1">
                <a:solidFill>
                  <a:schemeClr val="folHlink"/>
                </a:solidFill>
              </a:endParaRPr>
            </a:p>
          </p:txBody>
        </p:sp>
      </p:grpSp>
      <p:grpSp>
        <p:nvGrpSpPr>
          <p:cNvPr id="5" name="그룹 61"/>
          <p:cNvGrpSpPr>
            <a:grpSpLocks/>
          </p:cNvGrpSpPr>
          <p:nvPr/>
        </p:nvGrpSpPr>
        <p:grpSpPr bwMode="auto">
          <a:xfrm>
            <a:off x="338138" y="5943600"/>
            <a:ext cx="8739187" cy="307975"/>
            <a:chOff x="338653" y="5429250"/>
            <a:chExt cx="8738157" cy="307777"/>
          </a:xfrm>
        </p:grpSpPr>
        <p:sp>
          <p:nvSpPr>
            <p:cNvPr id="41004" name="Text Box 8"/>
            <p:cNvSpPr txBox="1">
              <a:spLocks noChangeArrowheads="1"/>
            </p:cNvSpPr>
            <p:nvPr/>
          </p:nvSpPr>
          <p:spPr bwMode="auto">
            <a:xfrm>
              <a:off x="338653" y="5429250"/>
              <a:ext cx="451407" cy="307777"/>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기술</a:t>
              </a:r>
              <a:endParaRPr lang="en-US" altLang="ko-KR" sz="1400" b="1">
                <a:solidFill>
                  <a:schemeClr val="folHlink"/>
                </a:solidFill>
              </a:endParaRPr>
            </a:p>
          </p:txBody>
        </p:sp>
        <p:sp>
          <p:nvSpPr>
            <p:cNvPr id="64" name="오른쪽 화살표 63"/>
            <p:cNvSpPr/>
            <p:nvPr/>
          </p:nvSpPr>
          <p:spPr bwMode="auto">
            <a:xfrm>
              <a:off x="1800568" y="5533958"/>
              <a:ext cx="6828620" cy="142783"/>
            </a:xfrm>
            <a:prstGeom prst="rightArrow">
              <a:avLst/>
            </a:prstGeom>
            <a:solidFill>
              <a:schemeClr val="bg1">
                <a:lumMod val="85000"/>
              </a:schemeClr>
            </a:solidFill>
            <a:ln w="9525" algn="ctr">
              <a:noFill/>
              <a:miter lim="800000"/>
              <a:headEnd/>
              <a:tailEnd/>
            </a:ln>
          </p:spPr>
          <p:txBody>
            <a:bodyPr lIns="0" tIns="0" rIns="0" bIns="0" anchor="ctr"/>
            <a:lstStyle/>
            <a:p>
              <a:pPr algn="ctr" defTabSz="957263">
                <a:spcBef>
                  <a:spcPct val="0"/>
                </a:spcBef>
                <a:buFontTx/>
                <a:buNone/>
                <a:defRPr/>
              </a:pPr>
              <a:endParaRPr kumimoji="0" lang="ko-KR" altLang="en-US" sz="2000" b="1" dirty="0"/>
            </a:p>
          </p:txBody>
        </p:sp>
        <p:sp>
          <p:nvSpPr>
            <p:cNvPr id="41006" name="Text Box 8"/>
            <p:cNvSpPr txBox="1">
              <a:spLocks noChangeArrowheads="1"/>
            </p:cNvSpPr>
            <p:nvPr/>
          </p:nvSpPr>
          <p:spPr bwMode="auto">
            <a:xfrm>
              <a:off x="1167328" y="5429250"/>
              <a:ext cx="451407" cy="307777"/>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낮음</a:t>
              </a:r>
              <a:endParaRPr lang="en-US" altLang="ko-KR" sz="1400" b="1">
                <a:solidFill>
                  <a:schemeClr val="folHlink"/>
                </a:solidFill>
              </a:endParaRPr>
            </a:p>
          </p:txBody>
        </p:sp>
        <p:sp>
          <p:nvSpPr>
            <p:cNvPr id="41007" name="Text Box 8"/>
            <p:cNvSpPr txBox="1">
              <a:spLocks noChangeArrowheads="1"/>
            </p:cNvSpPr>
            <p:nvPr/>
          </p:nvSpPr>
          <p:spPr bwMode="auto">
            <a:xfrm>
              <a:off x="8625403" y="5429250"/>
              <a:ext cx="451407" cy="307777"/>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a:solidFill>
                    <a:schemeClr val="folHlink"/>
                  </a:solidFill>
                </a:rPr>
                <a:t>높음</a:t>
              </a:r>
              <a:endParaRPr lang="en-US" altLang="ko-KR" sz="1400" b="1">
                <a:solidFill>
                  <a:schemeClr val="folHlink"/>
                </a:solidFill>
              </a:endParaRPr>
            </a:p>
          </p:txBody>
        </p:sp>
      </p:gr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a:t>탄소복합소재 사업 인수</a:t>
            </a:r>
          </a:p>
        </p:txBody>
      </p:sp>
      <p:sp>
        <p:nvSpPr>
          <p:cNvPr id="36867"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52FD52FE-6C1A-4018-BF9A-CFDDCE1D3DF8}" type="slidenum">
              <a:rPr kumimoji="0" lang="ko-KR" altLang="en-US" sz="1200">
                <a:solidFill>
                  <a:schemeClr val="tx1"/>
                </a:solidFill>
              </a:rPr>
              <a:pPr algn="r" defTabSz="957263">
                <a:spcBef>
                  <a:spcPct val="0"/>
                </a:spcBef>
                <a:buFontTx/>
                <a:buNone/>
              </a:pPr>
              <a:t>15</a:t>
            </a:fld>
            <a:endParaRPr kumimoji="0" lang="en-US" altLang="ko-KR" sz="1200">
              <a:solidFill>
                <a:schemeClr val="tx1"/>
              </a:solidFill>
            </a:endParaRPr>
          </a:p>
        </p:txBody>
      </p:sp>
      <p:pic>
        <p:nvPicPr>
          <p:cNvPr id="36868" name="그림 21" descr="일진복합소재-국문(좌우조합).jpg"/>
          <p:cNvPicPr>
            <a:picLocks noChangeAspect="1"/>
          </p:cNvPicPr>
          <p:nvPr/>
        </p:nvPicPr>
        <p:blipFill>
          <a:blip r:embed="rId2" cstate="print"/>
          <a:srcRect/>
          <a:stretch>
            <a:fillRect/>
          </a:stretch>
        </p:blipFill>
        <p:spPr bwMode="auto">
          <a:xfrm>
            <a:off x="909638" y="3481388"/>
            <a:ext cx="2543175" cy="371475"/>
          </a:xfrm>
          <a:prstGeom prst="rect">
            <a:avLst/>
          </a:prstGeom>
          <a:noFill/>
          <a:ln w="9525">
            <a:noFill/>
            <a:miter lim="800000"/>
            <a:headEnd/>
            <a:tailEnd/>
          </a:ln>
        </p:spPr>
      </p:pic>
      <p:sp>
        <p:nvSpPr>
          <p:cNvPr id="24" name="덧셈 기호 23"/>
          <p:cNvSpPr/>
          <p:nvPr/>
        </p:nvSpPr>
        <p:spPr bwMode="auto">
          <a:xfrm>
            <a:off x="3914775" y="3467100"/>
            <a:ext cx="476250" cy="457200"/>
          </a:xfrm>
          <a:prstGeom prst="mathPlus">
            <a:avLst/>
          </a:prstGeom>
          <a:solidFill>
            <a:schemeClr val="tx1">
              <a:lumMod val="50000"/>
              <a:lumOff val="50000"/>
            </a:schemeClr>
          </a:solidFill>
          <a:ln w="9525" algn="ctr">
            <a:noFill/>
            <a:miter lim="800000"/>
            <a:headEnd/>
            <a:tailEnd/>
          </a:ln>
        </p:spPr>
        <p:txBody>
          <a:bodyPr lIns="0" tIns="0" rIns="0" bIns="0" anchor="ctr">
            <a:spAutoFit/>
          </a:bodyPr>
          <a:lstStyle/>
          <a:p>
            <a:pPr algn="ctr" defTabSz="957263">
              <a:spcBef>
                <a:spcPct val="0"/>
              </a:spcBef>
              <a:buFontTx/>
              <a:buNone/>
              <a:defRPr/>
            </a:pPr>
            <a:endParaRPr kumimoji="0" lang="ko-KR" altLang="en-US" sz="2000" b="1" dirty="0"/>
          </a:p>
        </p:txBody>
      </p:sp>
      <p:pic>
        <p:nvPicPr>
          <p:cNvPr id="36870" name="Picture 14" descr="일진다이아-국문(좌우조합)"/>
          <p:cNvPicPr>
            <a:picLocks noChangeAspect="1" noChangeArrowheads="1"/>
          </p:cNvPicPr>
          <p:nvPr/>
        </p:nvPicPr>
        <p:blipFill>
          <a:blip r:embed="rId3" cstate="print"/>
          <a:srcRect/>
          <a:stretch>
            <a:fillRect/>
          </a:stretch>
        </p:blipFill>
        <p:spPr bwMode="auto">
          <a:xfrm>
            <a:off x="5456238" y="1650594"/>
            <a:ext cx="2919412" cy="382587"/>
          </a:xfrm>
          <a:prstGeom prst="rect">
            <a:avLst/>
          </a:prstGeom>
          <a:noFill/>
          <a:ln w="9525">
            <a:noFill/>
            <a:miter lim="800000"/>
            <a:headEnd/>
            <a:tailEnd/>
          </a:ln>
        </p:spPr>
      </p:pic>
      <p:sp>
        <p:nvSpPr>
          <p:cNvPr id="26" name="직사각형 25"/>
          <p:cNvSpPr/>
          <p:nvPr/>
        </p:nvSpPr>
        <p:spPr bwMode="auto">
          <a:xfrm>
            <a:off x="5073650" y="2328457"/>
            <a:ext cx="3775075" cy="2975064"/>
          </a:xfrm>
          <a:prstGeom prst="rect">
            <a:avLst/>
          </a:prstGeom>
          <a:solidFill>
            <a:schemeClr val="bg1"/>
          </a:solidFill>
          <a:ln w="9525" algn="ctr">
            <a:noFill/>
            <a:miter lim="800000"/>
            <a:headEnd/>
            <a:tailEnd/>
          </a:ln>
          <a:effectLst>
            <a:outerShdw blurRad="50800" dist="38100" dir="2700000" algn="tl" rotWithShape="0">
              <a:prstClr val="black">
                <a:alpha val="40000"/>
              </a:prstClr>
            </a:outerShdw>
          </a:effectLst>
        </p:spPr>
        <p:txBody>
          <a:bodyPr lIns="180000" tIns="180000" rIns="0" bIns="0"/>
          <a:lstStyle/>
          <a:p>
            <a:pPr marL="180975" indent="-180975" defTabSz="957263">
              <a:lnSpc>
                <a:spcPct val="120000"/>
              </a:lnSpc>
              <a:spcBef>
                <a:spcPct val="0"/>
              </a:spcBef>
              <a:defRPr/>
            </a:pPr>
            <a:r>
              <a:rPr kumimoji="0" lang="ko-KR" altLang="en-US" sz="1400" b="1" dirty="0">
                <a:solidFill>
                  <a:schemeClr val="tx1">
                    <a:lumMod val="75000"/>
                    <a:lumOff val="25000"/>
                  </a:schemeClr>
                </a:solidFill>
              </a:rPr>
              <a:t>글로벌 마케팅 노하우</a:t>
            </a:r>
            <a:endParaRPr kumimoji="0" lang="en-US" altLang="ko-KR" sz="1400" b="1" dirty="0">
              <a:solidFill>
                <a:schemeClr val="tx1">
                  <a:lumMod val="75000"/>
                  <a:lumOff val="25000"/>
                </a:schemeClr>
              </a:solidFill>
            </a:endParaRPr>
          </a:p>
          <a:p>
            <a:pPr marL="638175" lvl="1" indent="-180975" defTabSz="957263">
              <a:lnSpc>
                <a:spcPct val="120000"/>
              </a:lnSpc>
              <a:spcBef>
                <a:spcPct val="0"/>
              </a:spcBef>
              <a:buFontTx/>
              <a:buChar char="-"/>
              <a:defRPr/>
            </a:pPr>
            <a:r>
              <a:rPr kumimoji="0" lang="ko-KR" altLang="en-US" sz="1400" b="1" dirty="0">
                <a:solidFill>
                  <a:schemeClr val="tx1">
                    <a:lumMod val="75000"/>
                    <a:lumOff val="25000"/>
                  </a:schemeClr>
                </a:solidFill>
              </a:rPr>
              <a:t>다년간의 시장 개척 경험</a:t>
            </a:r>
            <a:endParaRPr kumimoji="0" lang="en-US" altLang="ko-KR" sz="1400" b="1" dirty="0">
              <a:solidFill>
                <a:schemeClr val="tx1">
                  <a:lumMod val="75000"/>
                  <a:lumOff val="25000"/>
                </a:schemeClr>
              </a:solidFill>
            </a:endParaRPr>
          </a:p>
          <a:p>
            <a:pPr marL="638175" lvl="1" indent="-180975" defTabSz="957263">
              <a:lnSpc>
                <a:spcPct val="120000"/>
              </a:lnSpc>
              <a:spcBef>
                <a:spcPct val="0"/>
              </a:spcBef>
              <a:buFontTx/>
              <a:buChar char="-"/>
              <a:defRPr/>
            </a:pPr>
            <a:r>
              <a:rPr kumimoji="0" lang="ko-KR" altLang="en-US" sz="1400" b="1" dirty="0">
                <a:solidFill>
                  <a:schemeClr val="tx1">
                    <a:lumMod val="75000"/>
                    <a:lumOff val="25000"/>
                  </a:schemeClr>
                </a:solidFill>
              </a:rPr>
              <a:t>풍부한 글로벌 네트워크</a:t>
            </a:r>
            <a:endParaRPr kumimoji="0" lang="en-US" altLang="ko-KR" sz="1400" b="1" dirty="0">
              <a:solidFill>
                <a:schemeClr val="tx1">
                  <a:lumMod val="75000"/>
                  <a:lumOff val="25000"/>
                </a:schemeClr>
              </a:solidFill>
            </a:endParaRPr>
          </a:p>
          <a:p>
            <a:pPr marL="180975" indent="-180975" defTabSz="957263">
              <a:lnSpc>
                <a:spcPct val="120000"/>
              </a:lnSpc>
              <a:spcBef>
                <a:spcPct val="0"/>
              </a:spcBef>
              <a:defRPr/>
            </a:pPr>
            <a:endParaRPr kumimoji="0" lang="en-US" altLang="ko-KR" sz="1400" b="1" dirty="0">
              <a:solidFill>
                <a:schemeClr val="tx1">
                  <a:lumMod val="75000"/>
                  <a:lumOff val="25000"/>
                </a:schemeClr>
              </a:solidFill>
            </a:endParaRPr>
          </a:p>
          <a:p>
            <a:pPr marL="180975" indent="-180975" defTabSz="957263">
              <a:lnSpc>
                <a:spcPct val="120000"/>
              </a:lnSpc>
              <a:spcBef>
                <a:spcPct val="0"/>
              </a:spcBef>
              <a:defRPr/>
            </a:pPr>
            <a:r>
              <a:rPr kumimoji="0" lang="ko-KR" altLang="en-US" sz="1400" b="1" dirty="0">
                <a:solidFill>
                  <a:schemeClr val="tx1">
                    <a:lumMod val="75000"/>
                    <a:lumOff val="25000"/>
                  </a:schemeClr>
                </a:solidFill>
              </a:rPr>
              <a:t>제조업 운영 노하우</a:t>
            </a:r>
            <a:endParaRPr kumimoji="0" lang="en-US" altLang="ko-KR" sz="1400" b="1" dirty="0">
              <a:solidFill>
                <a:schemeClr val="tx1">
                  <a:lumMod val="75000"/>
                  <a:lumOff val="25000"/>
                </a:schemeClr>
              </a:solidFill>
            </a:endParaRPr>
          </a:p>
          <a:p>
            <a:pPr marL="638175" lvl="1" indent="-180975" defTabSz="957263">
              <a:lnSpc>
                <a:spcPct val="120000"/>
              </a:lnSpc>
              <a:spcBef>
                <a:spcPct val="0"/>
              </a:spcBef>
              <a:buFontTx/>
              <a:buChar char="-"/>
              <a:defRPr/>
            </a:pPr>
            <a:r>
              <a:rPr kumimoji="0" lang="en-US" altLang="ko-KR" sz="1400" b="1" dirty="0">
                <a:solidFill>
                  <a:schemeClr val="tx1">
                    <a:lumMod val="75000"/>
                    <a:lumOff val="25000"/>
                  </a:schemeClr>
                </a:solidFill>
              </a:rPr>
              <a:t>3</a:t>
            </a:r>
            <a:r>
              <a:rPr kumimoji="0" lang="ko-KR" altLang="en-US" sz="1400" b="1" dirty="0">
                <a:solidFill>
                  <a:schemeClr val="tx1">
                    <a:lumMod val="75000"/>
                    <a:lumOff val="25000"/>
                  </a:schemeClr>
                </a:solidFill>
              </a:rPr>
              <a:t>차례의 </a:t>
            </a:r>
            <a:r>
              <a:rPr kumimoji="0" lang="en-US" altLang="ko-KR" sz="1400" b="1" dirty="0">
                <a:solidFill>
                  <a:schemeClr val="tx1">
                    <a:lumMod val="75000"/>
                    <a:lumOff val="25000"/>
                  </a:schemeClr>
                </a:solidFill>
              </a:rPr>
              <a:t>TOP</a:t>
            </a:r>
            <a:r>
              <a:rPr kumimoji="0" lang="ko-KR" altLang="en-US" sz="1400" b="1" dirty="0">
                <a:solidFill>
                  <a:schemeClr val="tx1">
                    <a:lumMod val="75000"/>
                    <a:lumOff val="25000"/>
                  </a:schemeClr>
                </a:solidFill>
              </a:rPr>
              <a:t>를 통한 혁신 능력</a:t>
            </a:r>
            <a:endParaRPr kumimoji="0" lang="en-US" altLang="ko-KR" sz="1400" b="1" dirty="0">
              <a:solidFill>
                <a:schemeClr val="tx1">
                  <a:lumMod val="75000"/>
                  <a:lumOff val="25000"/>
                </a:schemeClr>
              </a:solidFill>
            </a:endParaRPr>
          </a:p>
          <a:p>
            <a:pPr marL="638175" lvl="1" indent="-180975" defTabSz="957263">
              <a:lnSpc>
                <a:spcPct val="120000"/>
              </a:lnSpc>
              <a:spcBef>
                <a:spcPct val="0"/>
              </a:spcBef>
              <a:buFontTx/>
              <a:buChar char="-"/>
              <a:defRPr/>
            </a:pPr>
            <a:r>
              <a:rPr kumimoji="0" lang="en-US" altLang="ko-KR" sz="1400" b="1" dirty="0">
                <a:solidFill>
                  <a:schemeClr val="tx1">
                    <a:lumMod val="75000"/>
                    <a:lumOff val="25000"/>
                  </a:schemeClr>
                </a:solidFill>
              </a:rPr>
              <a:t>2010</a:t>
            </a:r>
            <a:r>
              <a:rPr kumimoji="0" lang="ko-KR" altLang="en-US" sz="1400" b="1" dirty="0">
                <a:solidFill>
                  <a:schemeClr val="tx1">
                    <a:lumMod val="75000"/>
                    <a:lumOff val="25000"/>
                  </a:schemeClr>
                </a:solidFill>
              </a:rPr>
              <a:t>년 턴어라운드 </a:t>
            </a:r>
            <a:r>
              <a:rPr kumimoji="0" lang="ko-KR" altLang="en-US" sz="1400" b="1" dirty="0" smtClean="0">
                <a:solidFill>
                  <a:schemeClr val="tx1">
                    <a:lumMod val="75000"/>
                    <a:lumOff val="25000"/>
                  </a:schemeClr>
                </a:solidFill>
              </a:rPr>
              <a:t>경험</a:t>
            </a:r>
            <a:endParaRPr kumimoji="0" lang="en-US" altLang="ko-KR" sz="1400" b="1" dirty="0" smtClean="0">
              <a:solidFill>
                <a:schemeClr val="tx1">
                  <a:lumMod val="75000"/>
                  <a:lumOff val="25000"/>
                </a:schemeClr>
              </a:solidFill>
            </a:endParaRPr>
          </a:p>
          <a:p>
            <a:pPr marL="638175" lvl="1" indent="-180975" defTabSz="957263">
              <a:lnSpc>
                <a:spcPct val="120000"/>
              </a:lnSpc>
              <a:spcBef>
                <a:spcPct val="0"/>
              </a:spcBef>
              <a:buFontTx/>
              <a:buChar char="-"/>
              <a:defRPr/>
            </a:pPr>
            <a:r>
              <a:rPr kumimoji="0" lang="ko-KR" altLang="en-US" sz="1400" b="1" dirty="0" smtClean="0">
                <a:solidFill>
                  <a:schemeClr val="tx1">
                    <a:lumMod val="75000"/>
                    <a:lumOff val="25000"/>
                  </a:schemeClr>
                </a:solidFill>
              </a:rPr>
              <a:t>설비</a:t>
            </a:r>
            <a:r>
              <a:rPr kumimoji="0" lang="en-US" altLang="ko-KR" sz="1400" b="1" dirty="0" smtClean="0">
                <a:solidFill>
                  <a:schemeClr val="tx1">
                    <a:lumMod val="75000"/>
                    <a:lumOff val="25000"/>
                  </a:schemeClr>
                </a:solidFill>
              </a:rPr>
              <a:t>/ </a:t>
            </a:r>
            <a:r>
              <a:rPr kumimoji="0" lang="ko-KR" altLang="en-US" sz="1400" b="1" dirty="0" smtClean="0">
                <a:solidFill>
                  <a:schemeClr val="tx1">
                    <a:lumMod val="75000"/>
                    <a:lumOff val="25000"/>
                  </a:schemeClr>
                </a:solidFill>
              </a:rPr>
              <a:t>구매</a:t>
            </a:r>
            <a:r>
              <a:rPr kumimoji="0" lang="en-US" altLang="ko-KR" sz="1400" b="1" dirty="0" smtClean="0">
                <a:solidFill>
                  <a:schemeClr val="tx1">
                    <a:lumMod val="75000"/>
                    <a:lumOff val="25000"/>
                  </a:schemeClr>
                </a:solidFill>
              </a:rPr>
              <a:t>/ </a:t>
            </a:r>
            <a:r>
              <a:rPr kumimoji="0" lang="ko-KR" altLang="en-US" sz="1400" b="1" dirty="0" smtClean="0">
                <a:solidFill>
                  <a:schemeClr val="tx1">
                    <a:lumMod val="75000"/>
                    <a:lumOff val="25000"/>
                  </a:schemeClr>
                </a:solidFill>
              </a:rPr>
              <a:t>품질</a:t>
            </a:r>
            <a:r>
              <a:rPr kumimoji="0" lang="en-US" altLang="ko-KR" sz="1400" b="1" dirty="0" smtClean="0">
                <a:solidFill>
                  <a:schemeClr val="tx1">
                    <a:lumMod val="75000"/>
                    <a:lumOff val="25000"/>
                  </a:schemeClr>
                </a:solidFill>
              </a:rPr>
              <a:t>/ </a:t>
            </a:r>
            <a:r>
              <a:rPr kumimoji="0" lang="ko-KR" altLang="en-US" sz="1400" b="1" dirty="0" smtClean="0">
                <a:solidFill>
                  <a:schemeClr val="tx1">
                    <a:lumMod val="75000"/>
                    <a:lumOff val="25000"/>
                  </a:schemeClr>
                </a:solidFill>
              </a:rPr>
              <a:t>재경 시너지</a:t>
            </a:r>
            <a:endParaRPr kumimoji="0" lang="en-US" altLang="ko-KR" sz="1400" b="1" dirty="0" smtClean="0">
              <a:solidFill>
                <a:schemeClr val="tx1">
                  <a:lumMod val="75000"/>
                  <a:lumOff val="25000"/>
                </a:schemeClr>
              </a:solidFill>
            </a:endParaRPr>
          </a:p>
          <a:p>
            <a:pPr marL="180975" indent="-180975" defTabSz="957263">
              <a:lnSpc>
                <a:spcPct val="120000"/>
              </a:lnSpc>
              <a:spcBef>
                <a:spcPct val="0"/>
              </a:spcBef>
              <a:buNone/>
              <a:defRPr/>
            </a:pPr>
            <a:endParaRPr kumimoji="0" lang="en-US" altLang="ko-KR" sz="1400" b="1" dirty="0" smtClean="0">
              <a:solidFill>
                <a:schemeClr val="tx1">
                  <a:lumMod val="75000"/>
                  <a:lumOff val="25000"/>
                </a:schemeClr>
              </a:solidFill>
            </a:endParaRPr>
          </a:p>
          <a:p>
            <a:pPr marL="180975" indent="-180975" defTabSz="957263">
              <a:lnSpc>
                <a:spcPct val="120000"/>
              </a:lnSpc>
              <a:spcBef>
                <a:spcPct val="0"/>
              </a:spcBef>
              <a:defRPr/>
            </a:pPr>
            <a:r>
              <a:rPr kumimoji="0" lang="ko-KR" altLang="en-US" sz="1400" b="1" dirty="0" smtClean="0">
                <a:solidFill>
                  <a:schemeClr val="tx1">
                    <a:lumMod val="75000"/>
                    <a:lumOff val="25000"/>
                  </a:schemeClr>
                </a:solidFill>
              </a:rPr>
              <a:t>기술 시너지</a:t>
            </a:r>
            <a:endParaRPr kumimoji="0" lang="ko-KR" altLang="en-US" sz="1400" b="1" dirty="0">
              <a:solidFill>
                <a:schemeClr val="tx1">
                  <a:lumMod val="75000"/>
                  <a:lumOff val="25000"/>
                </a:schemeClr>
              </a:solidFill>
            </a:endParaRPr>
          </a:p>
        </p:txBody>
      </p:sp>
      <p:pic>
        <p:nvPicPr>
          <p:cNvPr id="8" name="Picture 17" descr="파노라마"/>
          <p:cNvPicPr>
            <a:picLocks noChangeAspect="1" noChangeArrowheads="1"/>
          </p:cNvPicPr>
          <p:nvPr/>
        </p:nvPicPr>
        <p:blipFill>
          <a:blip r:embed="rId4" cstate="print">
            <a:lum bright="18000"/>
          </a:blip>
          <a:srcRect t="14286" b="9556"/>
          <a:stretch>
            <a:fillRect/>
          </a:stretch>
        </p:blipFill>
        <p:spPr bwMode="auto">
          <a:xfrm>
            <a:off x="720594" y="3921588"/>
            <a:ext cx="3038805" cy="647698"/>
          </a:xfrm>
          <a:prstGeom prst="rect">
            <a:avLst/>
          </a:prstGeom>
          <a:ln>
            <a:noFill/>
          </a:ln>
          <a:effectLst>
            <a:softEdge rad="112500"/>
          </a:effectLst>
        </p:spPr>
      </p:pic>
      <p:sp>
        <p:nvSpPr>
          <p:cNvPr id="36873" name="TextBox 8"/>
          <p:cNvSpPr txBox="1">
            <a:spLocks noChangeArrowheads="1"/>
          </p:cNvSpPr>
          <p:nvPr/>
        </p:nvSpPr>
        <p:spPr bwMode="auto">
          <a:xfrm>
            <a:off x="473075" y="3216275"/>
            <a:ext cx="3436938" cy="246063"/>
          </a:xfrm>
          <a:prstGeom prst="rect">
            <a:avLst/>
          </a:prstGeom>
          <a:noFill/>
          <a:ln w="9525">
            <a:noFill/>
            <a:miter lim="800000"/>
            <a:headEnd/>
            <a:tailEnd/>
          </a:ln>
        </p:spPr>
        <p:txBody>
          <a:bodyPr>
            <a:spAutoFit/>
          </a:bodyPr>
          <a:lstStyle/>
          <a:p>
            <a:pPr algn="ctr">
              <a:buFont typeface="Wingdings" pitchFamily="2" charset="2"/>
              <a:buNone/>
            </a:pPr>
            <a:r>
              <a:rPr lang="ko-KR" altLang="en-US" sz="1000" b="1">
                <a:solidFill>
                  <a:srgbClr val="FF9933"/>
                </a:solidFill>
              </a:rPr>
              <a:t>국내 최초</a:t>
            </a:r>
            <a:r>
              <a:rPr lang="en-US" altLang="ko-KR" sz="1000" b="1">
                <a:solidFill>
                  <a:srgbClr val="FF9933"/>
                </a:solidFill>
              </a:rPr>
              <a:t>, </a:t>
            </a:r>
            <a:r>
              <a:rPr lang="ko-KR" altLang="en-US" sz="1000" b="1">
                <a:solidFill>
                  <a:srgbClr val="FF9933"/>
                </a:solidFill>
              </a:rPr>
              <a:t>국내 유일의 </a:t>
            </a:r>
            <a:r>
              <a:rPr lang="en-US" altLang="ko-KR" sz="1000" b="1">
                <a:solidFill>
                  <a:srgbClr val="FF9933"/>
                </a:solidFill>
              </a:rPr>
              <a:t>Type 4 </a:t>
            </a:r>
            <a:r>
              <a:rPr lang="ko-KR" altLang="en-US" sz="1000" b="1">
                <a:solidFill>
                  <a:srgbClr val="FF9933"/>
                </a:solidFill>
              </a:rPr>
              <a:t>제조 기업</a:t>
            </a:r>
          </a:p>
        </p:txBody>
      </p:sp>
      <p:sp>
        <p:nvSpPr>
          <p:cNvPr id="36874" name="TextBox 9"/>
          <p:cNvSpPr txBox="1">
            <a:spLocks noChangeArrowheads="1"/>
          </p:cNvSpPr>
          <p:nvPr/>
        </p:nvSpPr>
        <p:spPr bwMode="auto">
          <a:xfrm>
            <a:off x="5176838" y="1390244"/>
            <a:ext cx="3436937" cy="246062"/>
          </a:xfrm>
          <a:prstGeom prst="rect">
            <a:avLst/>
          </a:prstGeom>
          <a:noFill/>
          <a:ln w="9525">
            <a:noFill/>
            <a:miter lim="800000"/>
            <a:headEnd/>
            <a:tailEnd/>
          </a:ln>
        </p:spPr>
        <p:txBody>
          <a:bodyPr>
            <a:spAutoFit/>
          </a:bodyPr>
          <a:lstStyle/>
          <a:p>
            <a:pPr algn="ctr">
              <a:buFont typeface="Wingdings" pitchFamily="2" charset="2"/>
              <a:buNone/>
            </a:pPr>
            <a:r>
              <a:rPr lang="ko-KR" altLang="en-US" sz="1000" b="1">
                <a:solidFill>
                  <a:srgbClr val="FF9933"/>
                </a:solidFill>
              </a:rPr>
              <a:t>국내 최초</a:t>
            </a:r>
            <a:r>
              <a:rPr lang="en-US" altLang="ko-KR" sz="1000" b="1">
                <a:solidFill>
                  <a:srgbClr val="FF9933"/>
                </a:solidFill>
              </a:rPr>
              <a:t>, </a:t>
            </a:r>
            <a:r>
              <a:rPr lang="ko-KR" altLang="en-US" sz="1000" b="1">
                <a:solidFill>
                  <a:srgbClr val="FF9933"/>
                </a:solidFill>
              </a:rPr>
              <a:t>국내 유일의 다이아몬드</a:t>
            </a:r>
            <a:r>
              <a:rPr lang="en-US" altLang="ko-KR" sz="1000" b="1">
                <a:solidFill>
                  <a:srgbClr val="FF9933"/>
                </a:solidFill>
              </a:rPr>
              <a:t> </a:t>
            </a:r>
            <a:r>
              <a:rPr lang="ko-KR" altLang="en-US" sz="1000" b="1">
                <a:solidFill>
                  <a:srgbClr val="FF9933"/>
                </a:solidFill>
              </a:rPr>
              <a:t>제조 기업</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a:t>성장</a:t>
            </a:r>
          </a:p>
        </p:txBody>
      </p:sp>
      <p:sp>
        <p:nvSpPr>
          <p:cNvPr id="39939"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6377B350-C205-43F4-9304-D53C2BA43CDF}" type="slidenum">
              <a:rPr kumimoji="0" lang="ko-KR" altLang="en-US" sz="1200">
                <a:solidFill>
                  <a:schemeClr val="tx1"/>
                </a:solidFill>
              </a:rPr>
              <a:pPr algn="r" defTabSz="957263">
                <a:spcBef>
                  <a:spcPct val="0"/>
                </a:spcBef>
                <a:buFontTx/>
                <a:buNone/>
              </a:pPr>
              <a:t>16</a:t>
            </a:fld>
            <a:endParaRPr kumimoji="0" lang="en-US" altLang="ko-KR" sz="1200">
              <a:solidFill>
                <a:schemeClr val="tx1"/>
              </a:solidFill>
            </a:endParaRPr>
          </a:p>
        </p:txBody>
      </p:sp>
      <p:sp>
        <p:nvSpPr>
          <p:cNvPr id="8" name="오른쪽 화살표 7"/>
          <p:cNvSpPr/>
          <p:nvPr/>
        </p:nvSpPr>
        <p:spPr bwMode="auto">
          <a:xfrm>
            <a:off x="771525" y="5635625"/>
            <a:ext cx="8515350" cy="192088"/>
          </a:xfrm>
          <a:prstGeom prst="rightArrow">
            <a:avLst/>
          </a:prstGeom>
          <a:solidFill>
            <a:schemeClr val="bg1">
              <a:lumMod val="85000"/>
            </a:schemeClr>
          </a:solidFill>
          <a:ln w="9525" algn="ctr">
            <a:noFill/>
            <a:miter lim="800000"/>
            <a:headEnd/>
            <a:tailEnd/>
          </a:ln>
        </p:spPr>
        <p:txBody>
          <a:bodyPr lIns="0" tIns="0" rIns="0" bIns="0" anchor="ctr"/>
          <a:lstStyle/>
          <a:p>
            <a:pPr algn="ctr" defTabSz="957263">
              <a:spcBef>
                <a:spcPct val="0"/>
              </a:spcBef>
              <a:buFontTx/>
              <a:buNone/>
              <a:defRPr/>
            </a:pPr>
            <a:endParaRPr kumimoji="0" lang="ko-KR" altLang="en-US" sz="2000" b="1" dirty="0"/>
          </a:p>
        </p:txBody>
      </p:sp>
      <p:sp>
        <p:nvSpPr>
          <p:cNvPr id="9" name="직사각형 8"/>
          <p:cNvSpPr/>
          <p:nvPr/>
        </p:nvSpPr>
        <p:spPr bwMode="auto">
          <a:xfrm>
            <a:off x="946150" y="4659313"/>
            <a:ext cx="835025" cy="1016000"/>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kumimoji="0" lang="en-US" altLang="ko-KR" sz="1400" b="1" dirty="0">
                <a:solidFill>
                  <a:schemeClr val="tx1">
                    <a:lumMod val="75000"/>
                    <a:lumOff val="25000"/>
                  </a:schemeClr>
                </a:solidFill>
              </a:rPr>
              <a:t>564</a:t>
            </a:r>
            <a:endParaRPr kumimoji="0" lang="ko-KR" altLang="en-US" sz="1400" b="1" dirty="0">
              <a:solidFill>
                <a:schemeClr val="tx1">
                  <a:lumMod val="75000"/>
                  <a:lumOff val="25000"/>
                </a:schemeClr>
              </a:solidFill>
            </a:endParaRPr>
          </a:p>
        </p:txBody>
      </p:sp>
      <p:sp>
        <p:nvSpPr>
          <p:cNvPr id="39942" name="Text Box 8"/>
          <p:cNvSpPr txBox="1">
            <a:spLocks noChangeArrowheads="1"/>
          </p:cNvSpPr>
          <p:nvPr/>
        </p:nvSpPr>
        <p:spPr bwMode="auto">
          <a:xfrm>
            <a:off x="1036638" y="1681163"/>
            <a:ext cx="541337"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2009</a:t>
            </a:r>
          </a:p>
        </p:txBody>
      </p:sp>
      <p:sp>
        <p:nvSpPr>
          <p:cNvPr id="11" name="직사각형 10"/>
          <p:cNvSpPr/>
          <p:nvPr/>
        </p:nvSpPr>
        <p:spPr bwMode="auto">
          <a:xfrm>
            <a:off x="2251075" y="4192588"/>
            <a:ext cx="835025" cy="1482725"/>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kumimoji="0" lang="en-US" altLang="ko-KR" sz="1400" b="1" dirty="0">
                <a:solidFill>
                  <a:schemeClr val="tx1">
                    <a:lumMod val="75000"/>
                    <a:lumOff val="25000"/>
                  </a:schemeClr>
                </a:solidFill>
              </a:rPr>
              <a:t>824</a:t>
            </a:r>
            <a:endParaRPr kumimoji="0" lang="ko-KR" altLang="en-US" sz="1400" b="1" dirty="0">
              <a:solidFill>
                <a:schemeClr val="tx1">
                  <a:lumMod val="75000"/>
                  <a:lumOff val="25000"/>
                </a:schemeClr>
              </a:solidFill>
            </a:endParaRPr>
          </a:p>
        </p:txBody>
      </p:sp>
      <p:sp>
        <p:nvSpPr>
          <p:cNvPr id="12" name="직사각형 11"/>
          <p:cNvSpPr/>
          <p:nvPr/>
        </p:nvSpPr>
        <p:spPr bwMode="auto">
          <a:xfrm>
            <a:off x="3556000" y="4019550"/>
            <a:ext cx="835025" cy="1655763"/>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kumimoji="0" lang="en-US" altLang="ko-KR" sz="1400" b="1" dirty="0">
                <a:solidFill>
                  <a:schemeClr val="tx1">
                    <a:lumMod val="75000"/>
                    <a:lumOff val="25000"/>
                  </a:schemeClr>
                </a:solidFill>
              </a:rPr>
              <a:t>920</a:t>
            </a:r>
            <a:endParaRPr kumimoji="0" lang="ko-KR" altLang="en-US" sz="1400" b="1" dirty="0">
              <a:solidFill>
                <a:schemeClr val="tx1">
                  <a:lumMod val="75000"/>
                  <a:lumOff val="25000"/>
                </a:schemeClr>
              </a:solidFill>
            </a:endParaRPr>
          </a:p>
        </p:txBody>
      </p:sp>
      <p:sp>
        <p:nvSpPr>
          <p:cNvPr id="13" name="직사각형 12"/>
          <p:cNvSpPr/>
          <p:nvPr/>
        </p:nvSpPr>
        <p:spPr bwMode="auto">
          <a:xfrm>
            <a:off x="4860925" y="3929063"/>
            <a:ext cx="835025" cy="1746250"/>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kumimoji="0" lang="ko-KR" altLang="en-US" sz="1200" b="1" dirty="0">
                <a:solidFill>
                  <a:schemeClr val="tx1">
                    <a:lumMod val="75000"/>
                    <a:lumOff val="25000"/>
                  </a:schemeClr>
                </a:solidFill>
              </a:rPr>
              <a:t>기존사업</a:t>
            </a:r>
          </a:p>
        </p:txBody>
      </p:sp>
      <p:sp>
        <p:nvSpPr>
          <p:cNvPr id="14" name="직사각형 13"/>
          <p:cNvSpPr/>
          <p:nvPr/>
        </p:nvSpPr>
        <p:spPr bwMode="auto">
          <a:xfrm>
            <a:off x="6165850" y="3803650"/>
            <a:ext cx="835025" cy="1871663"/>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kumimoji="0" lang="ko-KR" altLang="en-US" sz="1200" b="1" dirty="0">
                <a:solidFill>
                  <a:schemeClr val="tx1">
                    <a:lumMod val="75000"/>
                    <a:lumOff val="25000"/>
                  </a:schemeClr>
                </a:solidFill>
              </a:rPr>
              <a:t>기존사업</a:t>
            </a:r>
          </a:p>
        </p:txBody>
      </p:sp>
      <p:sp>
        <p:nvSpPr>
          <p:cNvPr id="15" name="직사각형 14"/>
          <p:cNvSpPr/>
          <p:nvPr/>
        </p:nvSpPr>
        <p:spPr bwMode="auto">
          <a:xfrm>
            <a:off x="7956550" y="3533775"/>
            <a:ext cx="835025" cy="2141538"/>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kumimoji="0" lang="ko-KR" altLang="en-US" sz="1200" b="1" dirty="0">
                <a:solidFill>
                  <a:schemeClr val="tx1">
                    <a:lumMod val="75000"/>
                    <a:lumOff val="25000"/>
                  </a:schemeClr>
                </a:solidFill>
              </a:rPr>
              <a:t>기존사업</a:t>
            </a:r>
          </a:p>
        </p:txBody>
      </p:sp>
      <p:sp>
        <p:nvSpPr>
          <p:cNvPr id="39948" name="Text Box 8"/>
          <p:cNvSpPr txBox="1">
            <a:spLocks noChangeArrowheads="1"/>
          </p:cNvSpPr>
          <p:nvPr/>
        </p:nvSpPr>
        <p:spPr bwMode="auto">
          <a:xfrm>
            <a:off x="2339975" y="1681163"/>
            <a:ext cx="539750"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2010</a:t>
            </a:r>
          </a:p>
        </p:txBody>
      </p:sp>
      <p:sp>
        <p:nvSpPr>
          <p:cNvPr id="39949" name="Text Box 8"/>
          <p:cNvSpPr txBox="1">
            <a:spLocks noChangeArrowheads="1"/>
          </p:cNvSpPr>
          <p:nvPr/>
        </p:nvSpPr>
        <p:spPr bwMode="auto">
          <a:xfrm>
            <a:off x="3641725" y="1681163"/>
            <a:ext cx="541338"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2011</a:t>
            </a:r>
          </a:p>
        </p:txBody>
      </p:sp>
      <p:sp>
        <p:nvSpPr>
          <p:cNvPr id="39950" name="Text Box 8"/>
          <p:cNvSpPr txBox="1">
            <a:spLocks noChangeArrowheads="1"/>
          </p:cNvSpPr>
          <p:nvPr/>
        </p:nvSpPr>
        <p:spPr bwMode="auto">
          <a:xfrm>
            <a:off x="4943475" y="1681163"/>
            <a:ext cx="541338"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2012</a:t>
            </a:r>
          </a:p>
        </p:txBody>
      </p:sp>
      <p:sp>
        <p:nvSpPr>
          <p:cNvPr id="39951" name="Text Box 8"/>
          <p:cNvSpPr txBox="1">
            <a:spLocks noChangeArrowheads="1"/>
          </p:cNvSpPr>
          <p:nvPr/>
        </p:nvSpPr>
        <p:spPr bwMode="auto">
          <a:xfrm>
            <a:off x="6246813" y="1681163"/>
            <a:ext cx="539750"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2013</a:t>
            </a:r>
          </a:p>
        </p:txBody>
      </p:sp>
      <p:sp>
        <p:nvSpPr>
          <p:cNvPr id="39952" name="Text Box 8"/>
          <p:cNvSpPr txBox="1">
            <a:spLocks noChangeArrowheads="1"/>
          </p:cNvSpPr>
          <p:nvPr/>
        </p:nvSpPr>
        <p:spPr bwMode="auto">
          <a:xfrm>
            <a:off x="8034338" y="1681163"/>
            <a:ext cx="541337" cy="323850"/>
          </a:xfrm>
          <a:prstGeom prst="rect">
            <a:avLst/>
          </a:prstGeom>
          <a:noFill/>
          <a:ln w="9525" algn="ctr">
            <a:noFill/>
            <a:miter lim="800000"/>
            <a:headEnd/>
            <a:tailEnd/>
          </a:ln>
        </p:spPr>
        <p:txBody>
          <a:bodyPr wrap="none" rIns="0">
            <a:spAutoFit/>
          </a:bodyPr>
          <a:lstStyle/>
          <a:p>
            <a:pPr algn="ctr" defTabSz="957263">
              <a:spcBef>
                <a:spcPct val="0"/>
              </a:spcBef>
              <a:buFontTx/>
              <a:buNone/>
            </a:pPr>
            <a:r>
              <a:rPr lang="en-US" altLang="ko-KR" sz="1500" b="1" u="sng">
                <a:solidFill>
                  <a:schemeClr val="folHlink"/>
                </a:solidFill>
              </a:rPr>
              <a:t>2015</a:t>
            </a:r>
          </a:p>
        </p:txBody>
      </p:sp>
      <p:sp>
        <p:nvSpPr>
          <p:cNvPr id="23" name="직사각형 22"/>
          <p:cNvSpPr/>
          <p:nvPr/>
        </p:nvSpPr>
        <p:spPr bwMode="auto">
          <a:xfrm>
            <a:off x="6165850" y="3589338"/>
            <a:ext cx="835025" cy="180975"/>
          </a:xfrm>
          <a:prstGeom prst="rect">
            <a:avLst/>
          </a:prstGeom>
          <a:solidFill>
            <a:srgbClr val="FFFFCC"/>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kumimoji="0" lang="en-US" altLang="ko-KR" sz="1200" b="1" dirty="0">
                <a:solidFill>
                  <a:schemeClr val="tx1">
                    <a:lumMod val="75000"/>
                    <a:lumOff val="25000"/>
                  </a:schemeClr>
                </a:solidFill>
              </a:rPr>
              <a:t>DW</a:t>
            </a:r>
            <a:endParaRPr kumimoji="0" lang="ko-KR" altLang="en-US" sz="1200" b="1" dirty="0">
              <a:solidFill>
                <a:schemeClr val="tx1">
                  <a:lumMod val="75000"/>
                  <a:lumOff val="25000"/>
                </a:schemeClr>
              </a:solidFill>
            </a:endParaRPr>
          </a:p>
        </p:txBody>
      </p:sp>
      <p:sp>
        <p:nvSpPr>
          <p:cNvPr id="27" name="직사각형 26"/>
          <p:cNvSpPr/>
          <p:nvPr/>
        </p:nvSpPr>
        <p:spPr bwMode="auto">
          <a:xfrm>
            <a:off x="6165850" y="3376613"/>
            <a:ext cx="835025" cy="179387"/>
          </a:xfrm>
          <a:prstGeom prst="rect">
            <a:avLst/>
          </a:prstGeom>
          <a:solidFill>
            <a:srgbClr val="497ECB"/>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kumimoji="0" lang="ko-KR" altLang="en-US" sz="1200" b="1" dirty="0">
                <a:solidFill>
                  <a:schemeClr val="bg1"/>
                </a:solidFill>
              </a:rPr>
              <a:t>복합소재</a:t>
            </a:r>
          </a:p>
        </p:txBody>
      </p:sp>
      <p:sp>
        <p:nvSpPr>
          <p:cNvPr id="28" name="직사각형 27"/>
          <p:cNvSpPr/>
          <p:nvPr/>
        </p:nvSpPr>
        <p:spPr bwMode="auto">
          <a:xfrm>
            <a:off x="7956550" y="3073400"/>
            <a:ext cx="835025" cy="450850"/>
          </a:xfrm>
          <a:prstGeom prst="rect">
            <a:avLst/>
          </a:prstGeom>
          <a:solidFill>
            <a:srgbClr val="FFFFCC"/>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r>
              <a:rPr kumimoji="0" lang="en-US" altLang="ko-KR" sz="1200" b="1" dirty="0">
                <a:solidFill>
                  <a:schemeClr val="tx1">
                    <a:lumMod val="75000"/>
                    <a:lumOff val="25000"/>
                  </a:schemeClr>
                </a:solidFill>
              </a:rPr>
              <a:t>DW</a:t>
            </a:r>
            <a:endParaRPr kumimoji="0" lang="ko-KR" altLang="en-US" sz="1200" b="1" dirty="0">
              <a:solidFill>
                <a:schemeClr val="tx1">
                  <a:lumMod val="75000"/>
                  <a:lumOff val="25000"/>
                </a:schemeClr>
              </a:solidFill>
            </a:endParaRPr>
          </a:p>
        </p:txBody>
      </p:sp>
      <p:sp>
        <p:nvSpPr>
          <p:cNvPr id="29" name="직사각형 28"/>
          <p:cNvSpPr/>
          <p:nvPr/>
        </p:nvSpPr>
        <p:spPr bwMode="auto">
          <a:xfrm>
            <a:off x="7956550" y="2614613"/>
            <a:ext cx="835025" cy="449262"/>
          </a:xfrm>
          <a:prstGeom prst="rect">
            <a:avLst/>
          </a:prstGeom>
          <a:solidFill>
            <a:srgbClr val="497ECB"/>
          </a:solidFill>
          <a:ln w="9525" algn="ctr">
            <a:noFill/>
            <a:miter lim="800000"/>
            <a:headEnd/>
            <a:tailEn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 typeface="Wingdings" pitchFamily="2" charset="2"/>
              <a:buNone/>
              <a:defRPr/>
            </a:pPr>
            <a:r>
              <a:rPr kumimoji="0" lang="ko-KR" altLang="en-US" sz="1200" b="1" dirty="0">
                <a:solidFill>
                  <a:schemeClr val="bg1"/>
                </a:solidFill>
              </a:rPr>
              <a:t>복합소재</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en-US" altLang="ko-KR" sz="2000" b="1"/>
              <a:t>Key Investment Highlights</a:t>
            </a:r>
          </a:p>
        </p:txBody>
      </p:sp>
      <p:sp>
        <p:nvSpPr>
          <p:cNvPr id="15363"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19609008-59AB-49F0-96F7-C77DBFDB3D8F}" type="slidenum">
              <a:rPr kumimoji="0" lang="ko-KR" altLang="en-US" sz="1200">
                <a:solidFill>
                  <a:schemeClr val="tx1"/>
                </a:solidFill>
              </a:rPr>
              <a:pPr algn="r" defTabSz="957263">
                <a:spcBef>
                  <a:spcPct val="0"/>
                </a:spcBef>
                <a:buFontTx/>
                <a:buNone/>
              </a:pPr>
              <a:t>17</a:t>
            </a:fld>
            <a:endParaRPr kumimoji="0" lang="en-US" altLang="ko-KR" sz="1200">
              <a:solidFill>
                <a:schemeClr val="tx1"/>
              </a:solidFill>
            </a:endParaRPr>
          </a:p>
        </p:txBody>
      </p:sp>
      <p:sp>
        <p:nvSpPr>
          <p:cNvPr id="18" name="직사각형 17"/>
          <p:cNvSpPr/>
          <p:nvPr/>
        </p:nvSpPr>
        <p:spPr bwMode="auto">
          <a:xfrm>
            <a:off x="1036638" y="1481138"/>
            <a:ext cx="1054100" cy="690562"/>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endParaRPr lang="ko-KR" altLang="en-US" sz="1800" b="1">
              <a:latin typeface="Tahoma" pitchFamily="34" charset="0"/>
            </a:endParaRPr>
          </a:p>
        </p:txBody>
      </p:sp>
      <p:sp>
        <p:nvSpPr>
          <p:cNvPr id="19" name="직사각형 18"/>
          <p:cNvSpPr/>
          <p:nvPr/>
        </p:nvSpPr>
        <p:spPr bwMode="auto">
          <a:xfrm>
            <a:off x="1036638" y="3354388"/>
            <a:ext cx="1054100" cy="692150"/>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endParaRPr lang="ko-KR" altLang="en-US" sz="1800" b="1">
              <a:latin typeface="Tahoma" pitchFamily="34" charset="0"/>
            </a:endParaRPr>
          </a:p>
        </p:txBody>
      </p:sp>
      <p:sp>
        <p:nvSpPr>
          <p:cNvPr id="20" name="직사각형 19" descr="profitability"/>
          <p:cNvSpPr>
            <a:spLocks noChangeArrowheads="1"/>
          </p:cNvSpPr>
          <p:nvPr/>
        </p:nvSpPr>
        <p:spPr bwMode="gray">
          <a:xfrm>
            <a:off x="1036638" y="4298950"/>
            <a:ext cx="1054100" cy="692150"/>
          </a:xfrm>
          <a:prstGeom prst="rect">
            <a:avLst/>
          </a:prstGeom>
          <a:blipFill dpi="0" rotWithShape="1">
            <a:blip r:embed="rId2" cstate="print"/>
            <a:srcRect/>
            <a:stretch>
              <a:fillRect/>
            </a:stretch>
          </a:blipFill>
          <a:ln w="12700" algn="ctr">
            <a:solidFill>
              <a:schemeClr val="tx1"/>
            </a:solidFill>
            <a:round/>
            <a:headEnd/>
            <a:tailEnd/>
          </a:ln>
          <a:effectLst>
            <a:outerShdw dist="38100" dir="2700000" algn="tl" rotWithShape="0">
              <a:srgbClr val="000000">
                <a:alpha val="39999"/>
              </a:srgbClr>
            </a:outerShdw>
          </a:effectLst>
        </p:spPr>
        <p:txBody>
          <a:bodyPr lIns="0" tIns="0" rIns="0" bIns="0" anchor="ctr"/>
          <a:lstStyle/>
          <a:p>
            <a:pPr algn="ctr" defTabSz="957263">
              <a:spcBef>
                <a:spcPct val="0"/>
              </a:spcBef>
              <a:buFontTx/>
              <a:buNone/>
              <a:defRPr/>
            </a:pPr>
            <a:endParaRPr lang="en-US" altLang="ko-KR" sz="2400" b="1">
              <a:latin typeface="Tahoma" pitchFamily="34" charset="0"/>
            </a:endParaRPr>
          </a:p>
        </p:txBody>
      </p:sp>
      <p:sp>
        <p:nvSpPr>
          <p:cNvPr id="21" name="직사각형 20"/>
          <p:cNvSpPr>
            <a:spLocks noChangeArrowheads="1"/>
          </p:cNvSpPr>
          <p:nvPr/>
        </p:nvSpPr>
        <p:spPr bwMode="auto">
          <a:xfrm>
            <a:off x="1036638" y="5243513"/>
            <a:ext cx="1054100" cy="692150"/>
          </a:xfrm>
          <a:prstGeom prst="rect">
            <a:avLst/>
          </a:prstGeom>
          <a:solidFill>
            <a:schemeClr val="accent1"/>
          </a:solidFill>
          <a:ln w="12700" algn="ctr">
            <a:solidFill>
              <a:schemeClr val="tx1"/>
            </a:solidFill>
            <a:round/>
            <a:headEnd/>
            <a:tailEnd/>
          </a:ln>
          <a:effectLst>
            <a:outerShdw dist="38100" dir="2700000" algn="tl" rotWithShape="0">
              <a:srgbClr val="000000">
                <a:alpha val="39999"/>
              </a:srgbClr>
            </a:outerShdw>
          </a:effectLst>
        </p:spPr>
        <p:txBody>
          <a:bodyPr lIns="0" tIns="0" rIns="0" bIns="0" anchor="ctr"/>
          <a:lstStyle/>
          <a:p>
            <a:pPr algn="ctr" defTabSz="957263">
              <a:spcBef>
                <a:spcPct val="0"/>
              </a:spcBef>
              <a:buFontTx/>
              <a:buNone/>
              <a:defRPr/>
            </a:pPr>
            <a:endParaRPr lang="ko-KR" altLang="en-US" sz="1800" b="1">
              <a:latin typeface="Tahoma" pitchFamily="34" charset="0"/>
            </a:endParaRPr>
          </a:p>
        </p:txBody>
      </p:sp>
      <p:sp>
        <p:nvSpPr>
          <p:cNvPr id="22" name="직사각형 21"/>
          <p:cNvSpPr/>
          <p:nvPr/>
        </p:nvSpPr>
        <p:spPr bwMode="auto">
          <a:xfrm>
            <a:off x="1036638" y="2365375"/>
            <a:ext cx="1054100" cy="690563"/>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lstStyle/>
          <a:p>
            <a:pPr algn="ctr" defTabSz="957263">
              <a:spcBef>
                <a:spcPct val="0"/>
              </a:spcBef>
              <a:buFontTx/>
              <a:buNone/>
              <a:defRPr/>
            </a:pPr>
            <a:endParaRPr lang="ko-KR" altLang="en-US" sz="1800" b="1">
              <a:latin typeface="Tahoma" pitchFamily="34" charset="0"/>
            </a:endParaRPr>
          </a:p>
        </p:txBody>
      </p:sp>
      <p:sp>
        <p:nvSpPr>
          <p:cNvPr id="23" name="Rectangle 13"/>
          <p:cNvSpPr>
            <a:spLocks noChangeArrowheads="1"/>
          </p:cNvSpPr>
          <p:nvPr/>
        </p:nvSpPr>
        <p:spPr bwMode="auto">
          <a:xfrm>
            <a:off x="2551113" y="1471613"/>
            <a:ext cx="6099175" cy="708025"/>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36000" rIns="36000"/>
          <a:lstStyle/>
          <a:p>
            <a:pPr marL="269875" indent="-179388" defTabSz="957263">
              <a:spcBef>
                <a:spcPct val="0"/>
              </a:spcBef>
              <a:defRPr/>
            </a:pPr>
            <a:r>
              <a:rPr lang="ko-KR" altLang="en-US" b="1"/>
              <a:t>국내 최초</a:t>
            </a:r>
            <a:r>
              <a:rPr lang="en-US" altLang="ko-KR" b="1"/>
              <a:t>/</a:t>
            </a:r>
            <a:r>
              <a:rPr lang="ko-KR" altLang="en-US" b="1"/>
              <a:t>유일의</a:t>
            </a:r>
            <a:r>
              <a:rPr lang="en-US" altLang="ko-KR" b="1"/>
              <a:t> </a:t>
            </a:r>
            <a:r>
              <a:rPr lang="ko-KR" altLang="en-US" b="1"/>
              <a:t>글로벌 리더</a:t>
            </a:r>
          </a:p>
          <a:p>
            <a:pPr marL="630238" lvl="1" indent="-173038" defTabSz="957263">
              <a:spcBef>
                <a:spcPct val="0"/>
              </a:spcBef>
              <a:buFont typeface="Vrinda" pitchFamily="34" charset="0"/>
              <a:buChar char="-"/>
              <a:defRPr/>
            </a:pPr>
            <a:r>
              <a:rPr lang="en-US" altLang="ko-KR" sz="1400"/>
              <a:t>Powerful</a:t>
            </a:r>
            <a:r>
              <a:rPr lang="ko-KR" altLang="en-US" sz="1400"/>
              <a:t>한 제품들을 보유한 </a:t>
            </a:r>
            <a:r>
              <a:rPr lang="en-US" altLang="ko-KR" sz="1400"/>
              <a:t>Global Top Brand</a:t>
            </a:r>
          </a:p>
          <a:p>
            <a:pPr marL="269875" indent="-179388" defTabSz="957263">
              <a:spcBef>
                <a:spcPct val="0"/>
              </a:spcBef>
              <a:defRPr/>
            </a:pPr>
            <a:endParaRPr lang="en-US" altLang="ko-KR"/>
          </a:p>
        </p:txBody>
      </p:sp>
      <p:sp>
        <p:nvSpPr>
          <p:cNvPr id="24" name="Rectangle 13"/>
          <p:cNvSpPr>
            <a:spLocks noChangeArrowheads="1"/>
          </p:cNvSpPr>
          <p:nvPr/>
        </p:nvSpPr>
        <p:spPr bwMode="auto">
          <a:xfrm>
            <a:off x="2551113" y="3351213"/>
            <a:ext cx="6099175" cy="708025"/>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36000" rIns="36000"/>
          <a:lstStyle/>
          <a:p>
            <a:pPr marL="269875" indent="-179388" defTabSz="957263">
              <a:spcBef>
                <a:spcPct val="0"/>
              </a:spcBef>
              <a:defRPr/>
            </a:pPr>
            <a:r>
              <a:rPr lang="ko-KR" altLang="en-US" b="1"/>
              <a:t>안정적인 </a:t>
            </a:r>
            <a:r>
              <a:rPr lang="en-US" altLang="ko-KR" b="1"/>
              <a:t>Portfolio</a:t>
            </a:r>
          </a:p>
          <a:p>
            <a:pPr marL="630238" lvl="1" indent="-173038" defTabSz="957263">
              <a:spcBef>
                <a:spcPct val="0"/>
              </a:spcBef>
              <a:buFont typeface="Vrinda" pitchFamily="34" charset="0"/>
              <a:buChar char="-"/>
              <a:defRPr/>
            </a:pPr>
            <a:r>
              <a:rPr lang="ko-KR" altLang="en-US" sz="1400"/>
              <a:t>지역별</a:t>
            </a:r>
            <a:r>
              <a:rPr lang="en-US" altLang="ko-KR" sz="1400"/>
              <a:t>, </a:t>
            </a:r>
            <a:r>
              <a:rPr lang="ko-KR" altLang="en-US" sz="1400"/>
              <a:t>산업별 매출 </a:t>
            </a:r>
            <a:r>
              <a:rPr lang="en-US" altLang="ko-KR" sz="1400"/>
              <a:t>Portfolio</a:t>
            </a:r>
            <a:r>
              <a:rPr lang="ko-KR" altLang="en-US" sz="1400"/>
              <a:t> 균형</a:t>
            </a:r>
          </a:p>
        </p:txBody>
      </p:sp>
      <p:sp>
        <p:nvSpPr>
          <p:cNvPr id="25" name="Rectangle 13"/>
          <p:cNvSpPr>
            <a:spLocks noChangeArrowheads="1"/>
          </p:cNvSpPr>
          <p:nvPr/>
        </p:nvSpPr>
        <p:spPr bwMode="auto">
          <a:xfrm>
            <a:off x="2551113" y="4298950"/>
            <a:ext cx="6099175" cy="709613"/>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36000" rIns="36000"/>
          <a:lstStyle/>
          <a:p>
            <a:pPr marL="269875" indent="-179388" defTabSz="957263">
              <a:spcBef>
                <a:spcPct val="0"/>
              </a:spcBef>
              <a:defRPr/>
            </a:pPr>
            <a:r>
              <a:rPr lang="ko-KR" altLang="en-US" b="1"/>
              <a:t>탁월한 수익성</a:t>
            </a:r>
          </a:p>
          <a:p>
            <a:pPr marL="630238" lvl="1" indent="-173038" defTabSz="957263">
              <a:spcBef>
                <a:spcPct val="0"/>
              </a:spcBef>
              <a:buFont typeface="Vrinda" pitchFamily="34" charset="0"/>
              <a:buChar char="-"/>
              <a:defRPr/>
            </a:pPr>
            <a:r>
              <a:rPr lang="ko-KR" altLang="en-US" sz="1400"/>
              <a:t>이익과 현금 중심의 경영 전략</a:t>
            </a:r>
            <a:endParaRPr lang="ko-KR" altLang="en-US" sz="1400" b="1"/>
          </a:p>
        </p:txBody>
      </p:sp>
      <p:sp>
        <p:nvSpPr>
          <p:cNvPr id="26" name="Rectangle 13"/>
          <p:cNvSpPr>
            <a:spLocks noChangeArrowheads="1"/>
          </p:cNvSpPr>
          <p:nvPr/>
        </p:nvSpPr>
        <p:spPr bwMode="auto">
          <a:xfrm>
            <a:off x="2551113" y="5248275"/>
            <a:ext cx="6099175" cy="709613"/>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36000" rIns="36000"/>
          <a:lstStyle/>
          <a:p>
            <a:pPr marL="269875" indent="-179388" defTabSz="957263">
              <a:spcBef>
                <a:spcPct val="0"/>
              </a:spcBef>
            </a:pPr>
            <a:r>
              <a:rPr lang="ko-KR" altLang="en-US" b="1">
                <a:solidFill>
                  <a:schemeClr val="bg2"/>
                </a:solidFill>
              </a:rPr>
              <a:t>지속적인 신 사업 전개</a:t>
            </a:r>
            <a:endParaRPr lang="en-US" altLang="ko-KR" b="1">
              <a:solidFill>
                <a:schemeClr val="bg2"/>
              </a:solidFill>
            </a:endParaRPr>
          </a:p>
          <a:p>
            <a:pPr marL="630238" lvl="1" indent="-173038" defTabSz="957263">
              <a:spcBef>
                <a:spcPct val="0"/>
              </a:spcBef>
              <a:buFont typeface="Vrinda" pitchFamily="34" charset="0"/>
              <a:buChar char="-"/>
            </a:pPr>
            <a:r>
              <a:rPr lang="ko-KR" altLang="en-US" sz="1400">
                <a:solidFill>
                  <a:schemeClr val="bg2"/>
                </a:solidFill>
              </a:rPr>
              <a:t>핵심 역량에 기반한 신중하고</a:t>
            </a:r>
            <a:r>
              <a:rPr lang="en-US" altLang="ko-KR" sz="1400">
                <a:solidFill>
                  <a:schemeClr val="bg2"/>
                </a:solidFill>
              </a:rPr>
              <a:t> </a:t>
            </a:r>
            <a:r>
              <a:rPr lang="ko-KR" altLang="en-US" sz="1400">
                <a:solidFill>
                  <a:schemeClr val="bg2"/>
                </a:solidFill>
              </a:rPr>
              <a:t>지속적인 신 사업 전개</a:t>
            </a:r>
            <a:br>
              <a:rPr lang="ko-KR" altLang="en-US" sz="1400">
                <a:solidFill>
                  <a:schemeClr val="bg2"/>
                </a:solidFill>
              </a:rPr>
            </a:br>
            <a:r>
              <a:rPr lang="en-US" altLang="ko-KR" sz="1300">
                <a:solidFill>
                  <a:srgbClr val="0000FF"/>
                </a:solidFill>
              </a:rPr>
              <a:t>(</a:t>
            </a:r>
            <a:r>
              <a:rPr lang="ko-KR" altLang="en-US" sz="1300">
                <a:solidFill>
                  <a:srgbClr val="0000FF"/>
                </a:solidFill>
              </a:rPr>
              <a:t>다이아 </a:t>
            </a:r>
            <a:r>
              <a:rPr lang="en-US" altLang="ko-KR" sz="1300">
                <a:solidFill>
                  <a:srgbClr val="0000FF"/>
                </a:solidFill>
              </a:rPr>
              <a:t>&gt; </a:t>
            </a:r>
            <a:r>
              <a:rPr lang="ko-KR" altLang="en-US" sz="1300">
                <a:solidFill>
                  <a:srgbClr val="0000FF"/>
                </a:solidFill>
              </a:rPr>
              <a:t>디스플레이 </a:t>
            </a:r>
            <a:r>
              <a:rPr lang="en-US" altLang="ko-KR" sz="1300">
                <a:solidFill>
                  <a:srgbClr val="0000FF"/>
                </a:solidFill>
              </a:rPr>
              <a:t>&gt; CTM &gt; HM &gt; </a:t>
            </a:r>
            <a:r>
              <a:rPr lang="en-US" altLang="ko-KR" sz="1300" b="1">
                <a:solidFill>
                  <a:srgbClr val="0000FF"/>
                </a:solidFill>
              </a:rPr>
              <a:t>DW, MP, Slurry, PDC, </a:t>
            </a:r>
            <a:r>
              <a:rPr lang="ko-KR" altLang="en-US" sz="1300" b="1">
                <a:solidFill>
                  <a:srgbClr val="0000FF"/>
                </a:solidFill>
              </a:rPr>
              <a:t>복합소재</a:t>
            </a:r>
            <a:r>
              <a:rPr lang="en-US" altLang="ko-KR" sz="1300">
                <a:solidFill>
                  <a:srgbClr val="0000FF"/>
                </a:solidFill>
              </a:rPr>
              <a:t>)</a:t>
            </a:r>
            <a:endParaRPr lang="ko-KR" altLang="en-US" sz="1300">
              <a:solidFill>
                <a:srgbClr val="0000FF"/>
              </a:solidFill>
            </a:endParaRPr>
          </a:p>
        </p:txBody>
      </p:sp>
      <p:sp>
        <p:nvSpPr>
          <p:cNvPr id="27" name="Rectangle 13"/>
          <p:cNvSpPr>
            <a:spLocks noChangeArrowheads="1"/>
          </p:cNvSpPr>
          <p:nvPr/>
        </p:nvSpPr>
        <p:spPr bwMode="auto">
          <a:xfrm>
            <a:off x="2551113" y="2374900"/>
            <a:ext cx="6099175" cy="709613"/>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lIns="36000" rIns="36000"/>
          <a:lstStyle/>
          <a:p>
            <a:pPr marL="269875" indent="-179388" defTabSz="957263">
              <a:spcBef>
                <a:spcPct val="0"/>
              </a:spcBef>
            </a:pPr>
            <a:r>
              <a:rPr lang="ko-KR" altLang="en-US" b="1"/>
              <a:t>지속적으로 성장하는</a:t>
            </a:r>
            <a:r>
              <a:rPr lang="en-US" altLang="ko-KR" b="1"/>
              <a:t> </a:t>
            </a:r>
            <a:r>
              <a:rPr lang="ko-KR" altLang="en-US" b="1"/>
              <a:t>비즈니스 모델 </a:t>
            </a:r>
            <a:r>
              <a:rPr lang="en-US" altLang="ko-KR" sz="1400" i="1"/>
              <a:t>; Diamond forever</a:t>
            </a:r>
          </a:p>
          <a:p>
            <a:pPr marL="630238" lvl="1" indent="-173038" defTabSz="957263">
              <a:spcBef>
                <a:spcPct val="0"/>
              </a:spcBef>
              <a:buFont typeface="Vrinda" pitchFamily="34" charset="0"/>
              <a:buChar char="-"/>
            </a:pPr>
            <a:r>
              <a:rPr lang="ko-KR" altLang="en-US" sz="1400"/>
              <a:t>모든 산업의 쌀알처럼 계속해서 소모되고 사용되는 제품</a:t>
            </a:r>
            <a:r>
              <a:rPr lang="en-US" altLang="ko-KR" sz="1400"/>
              <a:t>(</a:t>
            </a:r>
            <a:r>
              <a:rPr lang="ko-KR" altLang="en-US" sz="1400"/>
              <a:t>산업</a:t>
            </a:r>
            <a:r>
              <a:rPr lang="en-US" altLang="ko-KR" sz="1400"/>
              <a:t>)</a:t>
            </a:r>
          </a:p>
        </p:txBody>
      </p:sp>
      <p:pic>
        <p:nvPicPr>
          <p:cNvPr id="28" name="Picture 14" descr="j0195812"/>
          <p:cNvPicPr>
            <a:picLocks noChangeAspect="1" noChangeArrowheads="1"/>
          </p:cNvPicPr>
          <p:nvPr/>
        </p:nvPicPr>
        <p:blipFill>
          <a:blip r:embed="rId3" cstate="print"/>
          <a:srcRect/>
          <a:stretch>
            <a:fillRect/>
          </a:stretch>
        </p:blipFill>
        <p:spPr bwMode="auto">
          <a:xfrm>
            <a:off x="1249363" y="5270500"/>
            <a:ext cx="592137" cy="609600"/>
          </a:xfrm>
          <a:prstGeom prst="rect">
            <a:avLst/>
          </a:prstGeom>
          <a:noFill/>
          <a:ln w="9525">
            <a:noFill/>
            <a:miter lim="800000"/>
            <a:headEnd/>
            <a:tailEnd/>
          </a:ln>
        </p:spPr>
      </p:pic>
      <p:pic>
        <p:nvPicPr>
          <p:cNvPr id="29" name="Picture 15" descr="MC900412608[1]"/>
          <p:cNvPicPr>
            <a:picLocks noChangeAspect="1" noChangeArrowheads="1"/>
          </p:cNvPicPr>
          <p:nvPr/>
        </p:nvPicPr>
        <p:blipFill>
          <a:blip r:embed="rId4" cstate="print"/>
          <a:srcRect/>
          <a:stretch>
            <a:fillRect/>
          </a:stretch>
        </p:blipFill>
        <p:spPr bwMode="auto">
          <a:xfrm>
            <a:off x="1279525" y="2386013"/>
            <a:ext cx="584200" cy="638175"/>
          </a:xfrm>
          <a:prstGeom prst="rect">
            <a:avLst/>
          </a:prstGeom>
          <a:noFill/>
          <a:ln w="9525">
            <a:noFill/>
            <a:miter lim="800000"/>
            <a:headEnd/>
            <a:tailEnd/>
          </a:ln>
        </p:spPr>
      </p:pic>
      <p:pic>
        <p:nvPicPr>
          <p:cNvPr id="30" name="Picture 16" descr="MC900217342[1]"/>
          <p:cNvPicPr>
            <a:picLocks noChangeAspect="1" noChangeArrowheads="1"/>
          </p:cNvPicPr>
          <p:nvPr/>
        </p:nvPicPr>
        <p:blipFill>
          <a:blip r:embed="rId5" cstate="print"/>
          <a:srcRect/>
          <a:stretch>
            <a:fillRect/>
          </a:stretch>
        </p:blipFill>
        <p:spPr bwMode="auto">
          <a:xfrm>
            <a:off x="1212850" y="3384550"/>
            <a:ext cx="614363" cy="631825"/>
          </a:xfrm>
          <a:prstGeom prst="rect">
            <a:avLst/>
          </a:prstGeom>
          <a:noFill/>
          <a:ln w="9525">
            <a:noFill/>
            <a:miter lim="800000"/>
            <a:headEnd/>
            <a:tailEnd/>
          </a:ln>
        </p:spPr>
      </p:pic>
      <p:pic>
        <p:nvPicPr>
          <p:cNvPr id="31" name="Picture 17" descr="MC900324132[1]"/>
          <p:cNvPicPr>
            <a:picLocks noChangeAspect="1" noChangeArrowheads="1"/>
          </p:cNvPicPr>
          <p:nvPr/>
        </p:nvPicPr>
        <p:blipFill>
          <a:blip r:embed="rId6" cstate="print"/>
          <a:srcRect/>
          <a:stretch>
            <a:fillRect/>
          </a:stretch>
        </p:blipFill>
        <p:spPr bwMode="auto">
          <a:xfrm>
            <a:off x="1303338" y="1495425"/>
            <a:ext cx="576262" cy="6492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en-US" altLang="ko-KR" sz="2000" b="1" dirty="0"/>
              <a:t>End</a:t>
            </a:r>
          </a:p>
        </p:txBody>
      </p:sp>
      <p:sp>
        <p:nvSpPr>
          <p:cNvPr id="16387"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DEF88B66-7F1E-443A-9509-0BBF6605A2DD}" type="slidenum">
              <a:rPr kumimoji="0" lang="ko-KR" altLang="en-US" sz="1200">
                <a:solidFill>
                  <a:schemeClr val="tx1"/>
                </a:solidFill>
              </a:rPr>
              <a:pPr algn="r" defTabSz="957263">
                <a:spcBef>
                  <a:spcPct val="0"/>
                </a:spcBef>
                <a:buFontTx/>
                <a:buNone/>
              </a:pPr>
              <a:t>18</a:t>
            </a:fld>
            <a:endParaRPr kumimoji="0" lang="en-US" altLang="ko-KR" sz="1200">
              <a:solidFill>
                <a:schemeClr val="tx1"/>
              </a:solidFill>
            </a:endParaRPr>
          </a:p>
        </p:txBody>
      </p:sp>
      <p:sp>
        <p:nvSpPr>
          <p:cNvPr id="16388" name="Text Box 19"/>
          <p:cNvSpPr txBox="1">
            <a:spLocks noChangeArrowheads="1"/>
          </p:cNvSpPr>
          <p:nvPr/>
        </p:nvSpPr>
        <p:spPr bwMode="auto">
          <a:xfrm>
            <a:off x="2576513" y="2695575"/>
            <a:ext cx="4754562" cy="1143000"/>
          </a:xfrm>
          <a:prstGeom prst="rect">
            <a:avLst/>
          </a:prstGeom>
          <a:noFill/>
          <a:ln w="9525" algn="ctr">
            <a:noFill/>
            <a:miter lim="800000"/>
            <a:headEnd/>
            <a:tailEnd/>
          </a:ln>
        </p:spPr>
        <p:txBody>
          <a:bodyPr lIns="0" rIns="0">
            <a:spAutoFit/>
          </a:bodyPr>
          <a:lstStyle/>
          <a:p>
            <a:pPr marL="180975" indent="-180975" algn="ctr" defTabSz="957263">
              <a:buFont typeface="Wingdings" pitchFamily="2" charset="2"/>
              <a:buNone/>
            </a:pPr>
            <a:r>
              <a:rPr lang="en-US" altLang="ko-KR" sz="6900"/>
              <a:t>Q &amp; A</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9659E539-C7E7-454E-BB86-D99B27107ED0}" type="slidenum">
              <a:rPr kumimoji="0" lang="ko-KR" altLang="en-US" sz="1200">
                <a:solidFill>
                  <a:schemeClr val="tx1"/>
                </a:solidFill>
              </a:rPr>
              <a:pPr algn="r" defTabSz="957263">
                <a:spcBef>
                  <a:spcPct val="0"/>
                </a:spcBef>
                <a:buFontTx/>
                <a:buNone/>
              </a:pPr>
              <a:t>1</a:t>
            </a:fld>
            <a:endParaRPr kumimoji="0" lang="en-US" altLang="ko-KR" sz="1200">
              <a:solidFill>
                <a:schemeClr val="tx1"/>
              </a:solidFill>
            </a:endParaRPr>
          </a:p>
        </p:txBody>
      </p:sp>
      <p:sp>
        <p:nvSpPr>
          <p:cNvPr id="5123"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A8684541-A96B-428C-9B1C-A9BC1FFD20E0}" type="slidenum">
              <a:rPr kumimoji="0" lang="ko-KR" altLang="en-US" sz="1200">
                <a:solidFill>
                  <a:schemeClr val="tx1"/>
                </a:solidFill>
              </a:rPr>
              <a:pPr algn="r" defTabSz="957263">
                <a:spcBef>
                  <a:spcPct val="0"/>
                </a:spcBef>
                <a:buFontTx/>
                <a:buNone/>
              </a:pPr>
              <a:t>1</a:t>
            </a:fld>
            <a:endParaRPr kumimoji="0" lang="en-US" altLang="ko-KR" sz="1200">
              <a:solidFill>
                <a:schemeClr val="tx1"/>
              </a:solidFill>
            </a:endParaRPr>
          </a:p>
        </p:txBody>
      </p:sp>
      <p:sp>
        <p:nvSpPr>
          <p:cNvPr id="5124" name="Rectangle 2"/>
          <p:cNvSpPr>
            <a:spLocks noChangeArrowheads="1"/>
          </p:cNvSpPr>
          <p:nvPr/>
        </p:nvSpPr>
        <p:spPr bwMode="auto">
          <a:xfrm>
            <a:off x="488950" y="231775"/>
            <a:ext cx="9169400" cy="304800"/>
          </a:xfrm>
          <a:prstGeom prst="rect">
            <a:avLst/>
          </a:prstGeom>
          <a:noFill/>
          <a:ln w="9525">
            <a:noFill/>
            <a:miter lim="800000"/>
            <a:headEnd/>
            <a:tailEnd/>
          </a:ln>
        </p:spPr>
        <p:txBody>
          <a:bodyPr lIns="0" tIns="0" rIns="0" bIns="0">
            <a:spAutoFit/>
          </a:bodyPr>
          <a:lstStyle/>
          <a:p>
            <a:pPr defTabSz="957263">
              <a:spcBef>
                <a:spcPct val="0"/>
              </a:spcBef>
              <a:buFontTx/>
              <a:buNone/>
            </a:pPr>
            <a:r>
              <a:rPr lang="en-US" altLang="ko-KR" sz="2000" b="1">
                <a:solidFill>
                  <a:schemeClr val="tx2"/>
                </a:solidFill>
              </a:rPr>
              <a:t>Disclaimer</a:t>
            </a:r>
          </a:p>
        </p:txBody>
      </p:sp>
      <p:sp>
        <p:nvSpPr>
          <p:cNvPr id="5125" name="Text Box 14"/>
          <p:cNvSpPr txBox="1">
            <a:spLocks noChangeArrowheads="1"/>
          </p:cNvSpPr>
          <p:nvPr/>
        </p:nvSpPr>
        <p:spPr bwMode="auto">
          <a:xfrm>
            <a:off x="546100" y="911225"/>
            <a:ext cx="8793163" cy="5541963"/>
          </a:xfrm>
          <a:prstGeom prst="rect">
            <a:avLst/>
          </a:prstGeom>
          <a:noFill/>
          <a:ln w="57150" cmpd="thinThick" algn="ctr">
            <a:solidFill>
              <a:srgbClr val="808080"/>
            </a:solidFill>
            <a:miter lim="800000"/>
            <a:headEnd/>
            <a:tailEnd/>
          </a:ln>
        </p:spPr>
        <p:txBody>
          <a:bodyPr lIns="180000" tIns="180000" rIns="180000" bIns="180000">
            <a:spAutoFit/>
          </a:bodyPr>
          <a:lstStyle/>
          <a:p>
            <a:pPr defTabSz="957263">
              <a:buFontTx/>
              <a:buNone/>
            </a:pPr>
            <a:r>
              <a:rPr lang="ko-KR" altLang="en-US" sz="1400" b="1"/>
              <a:t>본 자료의 재무정보는 한국채택국제회계기준</a:t>
            </a:r>
            <a:r>
              <a:rPr lang="en-US" altLang="ko-KR" sz="1400" b="1"/>
              <a:t>(K-IFRS)</a:t>
            </a:r>
            <a:r>
              <a:rPr lang="ko-KR" altLang="en-US" sz="1400" b="1"/>
              <a:t>에 따라 작성된 연결 기준의 영업실적입니다</a:t>
            </a:r>
            <a:r>
              <a:rPr lang="en-US" altLang="ko-KR" sz="1400" b="1"/>
              <a:t>. </a:t>
            </a:r>
          </a:p>
          <a:p>
            <a:pPr defTabSz="957263">
              <a:buFontTx/>
              <a:buNone/>
            </a:pPr>
            <a:endParaRPr lang="ko-KR" altLang="en-US" sz="600" b="1"/>
          </a:p>
          <a:p>
            <a:pPr defTabSz="957263">
              <a:buFontTx/>
              <a:buNone/>
            </a:pPr>
            <a:r>
              <a:rPr lang="ko-KR" altLang="en-US" sz="1400" b="1"/>
              <a:t>어떠한 목적으로라도 본 자료에 대한 무단전재</a:t>
            </a:r>
            <a:r>
              <a:rPr lang="en-US" altLang="ko-KR" sz="1400" b="1"/>
              <a:t>, </a:t>
            </a:r>
            <a:r>
              <a:rPr lang="ko-KR" altLang="en-US" sz="1400" b="1"/>
              <a:t>복사</a:t>
            </a:r>
            <a:r>
              <a:rPr lang="en-US" altLang="ko-KR" sz="1400" b="1"/>
              <a:t>, </a:t>
            </a:r>
            <a:r>
              <a:rPr lang="ko-KR" altLang="en-US" sz="1400" b="1"/>
              <a:t>재 배포 등은 엄격하게 금지됨을 알려드립니다</a:t>
            </a:r>
            <a:r>
              <a:rPr lang="en-US" altLang="ko-KR" sz="1400" b="1"/>
              <a:t>. </a:t>
            </a:r>
          </a:p>
          <a:p>
            <a:pPr defTabSz="957263">
              <a:buFontTx/>
              <a:buNone/>
            </a:pPr>
            <a:endParaRPr lang="en-US" altLang="ko-KR" sz="600" b="1"/>
          </a:p>
          <a:p>
            <a:pPr defTabSz="957263">
              <a:buFontTx/>
              <a:buNone/>
            </a:pPr>
            <a:r>
              <a:rPr lang="ko-KR" altLang="en-US" sz="1400" b="1"/>
              <a:t>본 자료는 투자자에게 어떤 금융상품이나 유가증권의 거래를 권유하기 위하여 작성된 것이 아닙니다</a:t>
            </a:r>
            <a:r>
              <a:rPr lang="en-US" altLang="ko-KR" sz="1400" b="1"/>
              <a:t>. </a:t>
            </a:r>
            <a:br>
              <a:rPr lang="en-US" altLang="ko-KR" sz="1400" b="1"/>
            </a:br>
            <a:r>
              <a:rPr lang="ko-KR" altLang="en-US" sz="1400" b="1"/>
              <a:t>본 자료의 작성에 있어서 일진다이아몬드</a:t>
            </a:r>
            <a:r>
              <a:rPr lang="en-US" altLang="ko-KR" sz="1400" b="1"/>
              <a:t>㈜</a:t>
            </a:r>
            <a:r>
              <a:rPr lang="ko-KR" altLang="en-US" sz="1400" b="1"/>
              <a:t>는 사실과 다르거나 오해의 소지가 있는 정보가 반영되지 않도록 최선의 노력을 기울였으나</a:t>
            </a:r>
            <a:r>
              <a:rPr lang="en-US" altLang="ko-KR" sz="1400" b="1"/>
              <a:t>, </a:t>
            </a:r>
            <a:r>
              <a:rPr lang="ko-KR" altLang="en-US" sz="1400" b="1"/>
              <a:t>내용의 완전 무결성에 대해서는 법적인 책임을 지지 않습니다</a:t>
            </a:r>
            <a:r>
              <a:rPr lang="en-US" altLang="ko-KR" sz="1400" b="1"/>
              <a:t>. </a:t>
            </a:r>
            <a:br>
              <a:rPr lang="en-US" altLang="ko-KR" sz="1400" b="1"/>
            </a:br>
            <a:r>
              <a:rPr lang="ko-KR" altLang="en-US" sz="1400" b="1"/>
              <a:t>자료에 포함된 가정이나 전망 등은 실제의 결과와 달라질 수도 있음을 유의하시기 바랍니다</a:t>
            </a:r>
            <a:r>
              <a:rPr lang="en-US" altLang="ko-KR" sz="1400" b="1"/>
              <a:t>. </a:t>
            </a:r>
          </a:p>
          <a:p>
            <a:pPr defTabSz="957263">
              <a:buFontTx/>
              <a:buNone/>
            </a:pPr>
            <a:endParaRPr lang="en-US" altLang="ko-KR" sz="600" b="1"/>
          </a:p>
          <a:p>
            <a:pPr defTabSz="957263">
              <a:buFontTx/>
              <a:buNone/>
            </a:pPr>
            <a:r>
              <a:rPr lang="ko-KR" altLang="en-US" sz="1400" b="1"/>
              <a:t>본 자료에는 예측 정보를 포함하고 있습니다</a:t>
            </a:r>
            <a:r>
              <a:rPr lang="en-US" altLang="ko-KR" sz="1400" b="1"/>
              <a:t>. </a:t>
            </a:r>
            <a:r>
              <a:rPr lang="en-US" altLang="ko-KR" sz="1400" b="1">
                <a:latin typeface="Arial" charset="0"/>
              </a:rPr>
              <a:t>“</a:t>
            </a:r>
            <a:r>
              <a:rPr lang="ko-KR" altLang="en-US" sz="1400" b="1"/>
              <a:t>예측 정보</a:t>
            </a:r>
            <a:r>
              <a:rPr lang="en-US" altLang="ko-KR" sz="1400" b="1">
                <a:latin typeface="Arial" charset="0"/>
              </a:rPr>
              <a:t>”</a:t>
            </a:r>
            <a:r>
              <a:rPr lang="ko-KR" altLang="en-US" sz="1400" b="1"/>
              <a:t>는 향후 예상되는 경영 상황</a:t>
            </a:r>
            <a:r>
              <a:rPr lang="en-US" altLang="ko-KR" sz="1400" b="1"/>
              <a:t>, </a:t>
            </a:r>
            <a:r>
              <a:rPr lang="ko-KR" altLang="en-US" sz="1400" b="1"/>
              <a:t>재무실적</a:t>
            </a:r>
            <a:r>
              <a:rPr lang="en-US" altLang="ko-KR" sz="1400" b="1"/>
              <a:t>, </a:t>
            </a:r>
            <a:r>
              <a:rPr lang="ko-KR" altLang="en-US" sz="1400" b="1"/>
              <a:t>시장 상황 등을 의미하며 </a:t>
            </a:r>
            <a:r>
              <a:rPr lang="en-US" altLang="ko-KR" sz="1400" b="1">
                <a:latin typeface="Arial" charset="0"/>
              </a:rPr>
              <a:t>“</a:t>
            </a:r>
            <a:r>
              <a:rPr lang="ko-KR" altLang="en-US" sz="1400" b="1"/>
              <a:t>예상</a:t>
            </a:r>
            <a:r>
              <a:rPr lang="en-US" altLang="ko-KR" sz="1400" b="1">
                <a:latin typeface="Arial" charset="0"/>
              </a:rPr>
              <a:t>”</a:t>
            </a:r>
            <a:r>
              <a:rPr lang="en-US" altLang="ko-KR" sz="1400" b="1"/>
              <a:t>, </a:t>
            </a:r>
            <a:r>
              <a:rPr lang="en-US" altLang="ko-KR" sz="1400" b="1">
                <a:latin typeface="Arial" charset="0"/>
              </a:rPr>
              <a:t>“</a:t>
            </a:r>
            <a:r>
              <a:rPr lang="ko-KR" altLang="en-US" sz="1400" b="1"/>
              <a:t>계획</a:t>
            </a:r>
            <a:r>
              <a:rPr lang="en-US" altLang="ko-KR" sz="1400" b="1">
                <a:latin typeface="Arial" charset="0"/>
              </a:rPr>
              <a:t>”</a:t>
            </a:r>
            <a:r>
              <a:rPr lang="en-US" altLang="ko-KR" sz="1400" b="1"/>
              <a:t>, </a:t>
            </a:r>
            <a:r>
              <a:rPr lang="en-US" altLang="ko-KR" sz="1400" b="1">
                <a:latin typeface="Arial" charset="0"/>
              </a:rPr>
              <a:t>“</a:t>
            </a:r>
            <a:r>
              <a:rPr lang="ko-KR" altLang="en-US" sz="1400" b="1"/>
              <a:t>전망</a:t>
            </a:r>
            <a:r>
              <a:rPr lang="en-US" altLang="ko-KR" sz="1400" b="1">
                <a:latin typeface="Arial" charset="0"/>
              </a:rPr>
              <a:t>”</a:t>
            </a:r>
            <a:r>
              <a:rPr lang="en-US" altLang="ko-KR" sz="1400" b="1"/>
              <a:t>, </a:t>
            </a:r>
            <a:r>
              <a:rPr lang="en-US" altLang="ko-KR" sz="1400" b="1">
                <a:latin typeface="Arial" charset="0"/>
              </a:rPr>
              <a:t>“</a:t>
            </a:r>
            <a:r>
              <a:rPr lang="ko-KR" altLang="en-US" sz="1400" b="1"/>
              <a:t>목표</a:t>
            </a:r>
            <a:r>
              <a:rPr lang="en-US" altLang="ko-KR" sz="1400" b="1">
                <a:latin typeface="Arial" charset="0"/>
              </a:rPr>
              <a:t>”</a:t>
            </a:r>
            <a:r>
              <a:rPr lang="en-US" altLang="ko-KR" sz="1400" b="1"/>
              <a:t>, </a:t>
            </a:r>
            <a:r>
              <a:rPr lang="en-US" altLang="ko-KR" sz="1400" b="1">
                <a:latin typeface="Arial" charset="0"/>
              </a:rPr>
              <a:t>“</a:t>
            </a:r>
            <a:r>
              <a:rPr lang="ko-KR" altLang="en-US" sz="1400" b="1"/>
              <a:t>기대</a:t>
            </a:r>
            <a:r>
              <a:rPr lang="en-US" altLang="ko-KR" sz="1400" b="1">
                <a:latin typeface="Arial" charset="0"/>
              </a:rPr>
              <a:t>”</a:t>
            </a:r>
            <a:r>
              <a:rPr lang="en-US" altLang="ko-KR" sz="1400" b="1"/>
              <a:t> </a:t>
            </a:r>
            <a:r>
              <a:rPr lang="ko-KR" altLang="en-US" sz="1400" b="1"/>
              <a:t>등의 단어들을 포함합니다</a:t>
            </a:r>
            <a:r>
              <a:rPr lang="en-US" altLang="ko-KR" sz="1400" b="1"/>
              <a:t>. </a:t>
            </a:r>
          </a:p>
          <a:p>
            <a:pPr defTabSz="957263">
              <a:buFontTx/>
              <a:buNone/>
            </a:pPr>
            <a:r>
              <a:rPr lang="en-US" altLang="ko-KR" sz="1400" b="1">
                <a:latin typeface="Arial" charset="0"/>
              </a:rPr>
              <a:t>“</a:t>
            </a:r>
            <a:r>
              <a:rPr lang="ko-KR" altLang="en-US" sz="1400" b="1"/>
              <a:t>예측 정보</a:t>
            </a:r>
            <a:r>
              <a:rPr lang="en-US" altLang="ko-KR" sz="1400" b="1">
                <a:latin typeface="Arial" charset="0"/>
              </a:rPr>
              <a:t>”</a:t>
            </a:r>
            <a:r>
              <a:rPr lang="ko-KR" altLang="en-US" sz="1400" b="1"/>
              <a:t>는 그 성격상 불확실한 사건들을 언급하는데</a:t>
            </a:r>
            <a:r>
              <a:rPr lang="en-US" altLang="ko-KR" sz="1400" b="1"/>
              <a:t>, </a:t>
            </a:r>
            <a:r>
              <a:rPr lang="ko-KR" altLang="en-US" sz="1400" b="1"/>
              <a:t>회사의 향후 경영현황 및 재무 실적에 긍정적 또는 부정적으로 영향을 미칠 수 있는 불확실성에는 다음과 같은 것들이 포함됩니다</a:t>
            </a:r>
            <a:r>
              <a:rPr lang="en-US" altLang="ko-KR" sz="1400" b="1"/>
              <a:t>. </a:t>
            </a:r>
          </a:p>
          <a:p>
            <a:pPr marL="622300" lvl="1" indent="-165100" defTabSz="957263"/>
            <a:r>
              <a:rPr lang="ko-KR" altLang="en-US" sz="1400" b="1"/>
              <a:t>환율</a:t>
            </a:r>
            <a:r>
              <a:rPr lang="en-US" altLang="ko-KR" sz="1400" b="1"/>
              <a:t>, </a:t>
            </a:r>
            <a:r>
              <a:rPr lang="ko-KR" altLang="en-US" sz="1400" b="1"/>
              <a:t>이자율 등의 변동을 포함한 국내외 금융시장의 동향</a:t>
            </a:r>
          </a:p>
          <a:p>
            <a:pPr marL="622300" lvl="1" indent="-165100" defTabSz="957263"/>
            <a:r>
              <a:rPr lang="ko-KR" altLang="en-US" sz="1400" b="1"/>
              <a:t>사업의 처분</a:t>
            </a:r>
            <a:r>
              <a:rPr lang="en-US" altLang="ko-KR" sz="1400" b="1"/>
              <a:t>, </a:t>
            </a:r>
            <a:r>
              <a:rPr lang="ko-KR" altLang="en-US" sz="1400" b="1"/>
              <a:t>인수 등을 포함한 회사의 전략적 의사결정</a:t>
            </a:r>
          </a:p>
          <a:p>
            <a:pPr marL="622300" lvl="1" indent="-165100" defTabSz="957263"/>
            <a:r>
              <a:rPr lang="ko-KR" altLang="en-US" sz="1400" b="1"/>
              <a:t>건설</a:t>
            </a:r>
            <a:r>
              <a:rPr lang="en-US" altLang="ko-KR" sz="1400" b="1"/>
              <a:t>, </a:t>
            </a:r>
            <a:r>
              <a:rPr lang="ko-KR" altLang="en-US" sz="1400" b="1"/>
              <a:t>자동차</a:t>
            </a:r>
            <a:r>
              <a:rPr lang="en-US" altLang="ko-KR" sz="1400" b="1"/>
              <a:t>, </a:t>
            </a:r>
            <a:r>
              <a:rPr lang="ko-KR" altLang="en-US" sz="1400" b="1"/>
              <a:t>태양광</a:t>
            </a:r>
            <a:r>
              <a:rPr lang="en-US" altLang="ko-KR" sz="1400" b="1"/>
              <a:t>, LED, </a:t>
            </a:r>
            <a:r>
              <a:rPr lang="ko-KR" altLang="en-US" sz="1400" b="1"/>
              <a:t>반도체</a:t>
            </a:r>
            <a:r>
              <a:rPr lang="en-US" altLang="ko-KR" sz="1400" b="1"/>
              <a:t>, </a:t>
            </a:r>
            <a:r>
              <a:rPr lang="ko-KR" altLang="en-US" sz="1400" b="1"/>
              <a:t>광산</a:t>
            </a:r>
            <a:r>
              <a:rPr lang="en-US" altLang="ko-KR" sz="1400" b="1"/>
              <a:t>, </a:t>
            </a:r>
            <a:r>
              <a:rPr lang="ko-KR" altLang="en-US" sz="1400" b="1"/>
              <a:t>철강</a:t>
            </a:r>
            <a:r>
              <a:rPr lang="en-US" altLang="ko-KR" sz="1400" b="1"/>
              <a:t>, </a:t>
            </a:r>
            <a:r>
              <a:rPr lang="ko-KR" altLang="en-US" sz="1400" b="1"/>
              <a:t>공구</a:t>
            </a:r>
            <a:r>
              <a:rPr lang="en-US" altLang="ko-KR" sz="1400" b="1"/>
              <a:t>, </a:t>
            </a:r>
            <a:r>
              <a:rPr lang="ko-KR" altLang="en-US" sz="1400" b="1"/>
              <a:t>공구 소재 등 회사가 영위하는 주요 사업 분야의 예상치 못한 급격한 변화</a:t>
            </a:r>
          </a:p>
          <a:p>
            <a:pPr marL="622300" lvl="1" indent="-165100" defTabSz="957263"/>
            <a:r>
              <a:rPr lang="ko-KR" altLang="en-US" sz="1400" b="1"/>
              <a:t>기타 경영현황 및 재무 실적에 영향을 미칠 수 있는 국내외적 변화</a:t>
            </a:r>
          </a:p>
          <a:p>
            <a:pPr defTabSz="957263">
              <a:buFontTx/>
              <a:buNone/>
            </a:pPr>
            <a:endParaRPr lang="en-US" altLang="ko-KR" sz="600" b="1"/>
          </a:p>
          <a:p>
            <a:pPr defTabSz="957263">
              <a:buFontTx/>
              <a:buNone/>
            </a:pPr>
            <a:r>
              <a:rPr lang="ko-KR" altLang="en-US" sz="1400" b="1"/>
              <a:t>이러한 불확실성으로 예측 정보에 포함된 명시적 또는 묵시적인 내용은  회사의 미래 실적과는 중대한 차이가 발생할 수 있음을 양지하시기 바랍니다</a:t>
            </a:r>
            <a:r>
              <a:rPr lang="en-US" altLang="ko-KR" sz="1400" b="1"/>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88950" y="231775"/>
            <a:ext cx="9169400" cy="304800"/>
          </a:xfrm>
          <a:prstGeom prst="rect">
            <a:avLst/>
          </a:prstGeom>
          <a:noFill/>
          <a:ln w="9525">
            <a:noFill/>
            <a:miter lim="800000"/>
            <a:headEnd/>
            <a:tailEnd/>
          </a:ln>
        </p:spPr>
        <p:txBody>
          <a:bodyPr lIns="0" tIns="0" rIns="0" bIns="0">
            <a:spAutoFit/>
          </a:bodyPr>
          <a:lstStyle/>
          <a:p>
            <a:pPr defTabSz="957263">
              <a:spcBef>
                <a:spcPct val="0"/>
              </a:spcBef>
              <a:buFontTx/>
              <a:buNone/>
            </a:pPr>
            <a:r>
              <a:rPr lang="ko-KR" altLang="en-US" sz="2000" b="1">
                <a:solidFill>
                  <a:schemeClr val="tx2"/>
                </a:solidFill>
              </a:rPr>
              <a:t>목차</a:t>
            </a:r>
          </a:p>
        </p:txBody>
      </p:sp>
      <p:sp>
        <p:nvSpPr>
          <p:cNvPr id="6147" name="Rectangle 3"/>
          <p:cNvSpPr>
            <a:spLocks noChangeArrowheads="1"/>
          </p:cNvSpPr>
          <p:nvPr/>
        </p:nvSpPr>
        <p:spPr bwMode="auto">
          <a:xfrm>
            <a:off x="1470025" y="1593850"/>
            <a:ext cx="503238" cy="430213"/>
          </a:xfrm>
          <a:prstGeom prst="rect">
            <a:avLst/>
          </a:prstGeom>
          <a:solidFill>
            <a:srgbClr val="5F5F5F"/>
          </a:solidFill>
          <a:ln w="9525" algn="ctr">
            <a:noFill/>
            <a:miter lim="800000"/>
            <a:headEnd/>
            <a:tailEnd/>
          </a:ln>
        </p:spPr>
        <p:txBody>
          <a:bodyPr wrap="none" lIns="0" tIns="0" rIns="0" bIns="0" anchor="ctr"/>
          <a:lstStyle/>
          <a:p>
            <a:pPr algn="ctr">
              <a:spcBef>
                <a:spcPct val="0"/>
              </a:spcBef>
              <a:buFontTx/>
              <a:buNone/>
            </a:pPr>
            <a:r>
              <a:rPr lang="en-US" altLang="ko-KR" sz="1800" b="1">
                <a:solidFill>
                  <a:schemeClr val="bg1"/>
                </a:solidFill>
              </a:rPr>
              <a:t>1</a:t>
            </a:r>
          </a:p>
        </p:txBody>
      </p:sp>
      <p:sp>
        <p:nvSpPr>
          <p:cNvPr id="6148" name="Rectangle 3"/>
          <p:cNvSpPr>
            <a:spLocks noChangeArrowheads="1"/>
          </p:cNvSpPr>
          <p:nvPr/>
        </p:nvSpPr>
        <p:spPr bwMode="auto">
          <a:xfrm>
            <a:off x="2308225" y="1606550"/>
            <a:ext cx="6069013" cy="404813"/>
          </a:xfrm>
          <a:prstGeom prst="rect">
            <a:avLst/>
          </a:prstGeom>
          <a:solidFill>
            <a:srgbClr val="DDDDDD"/>
          </a:solidFill>
          <a:ln w="9525" algn="ctr">
            <a:noFill/>
            <a:miter lim="800000"/>
            <a:headEnd/>
            <a:tailEnd/>
          </a:ln>
        </p:spPr>
        <p:txBody>
          <a:bodyPr wrap="none" lIns="144000" tIns="72000" rIns="0" bIns="36000" anchor="ctr"/>
          <a:lstStyle/>
          <a:p>
            <a:pPr>
              <a:spcBef>
                <a:spcPct val="0"/>
              </a:spcBef>
              <a:buFontTx/>
              <a:buNone/>
            </a:pPr>
            <a:r>
              <a:rPr lang="ko-KR" altLang="en-US" sz="1800" b="1"/>
              <a:t>회사 현황</a:t>
            </a:r>
          </a:p>
        </p:txBody>
      </p:sp>
      <p:sp>
        <p:nvSpPr>
          <p:cNvPr id="6149" name="Text Box 8"/>
          <p:cNvSpPr txBox="1">
            <a:spLocks noChangeArrowheads="1"/>
          </p:cNvSpPr>
          <p:nvPr/>
        </p:nvSpPr>
        <p:spPr bwMode="auto">
          <a:xfrm>
            <a:off x="2362200" y="2149475"/>
            <a:ext cx="2908300" cy="623888"/>
          </a:xfrm>
          <a:prstGeom prst="rect">
            <a:avLst/>
          </a:prstGeom>
          <a:noFill/>
          <a:ln w="9525" algn="ctr">
            <a:noFill/>
            <a:miter lim="800000"/>
            <a:headEnd/>
            <a:tailEnd/>
          </a:ln>
        </p:spPr>
        <p:txBody>
          <a:bodyPr rIns="0">
            <a:spAutoFit/>
          </a:bodyPr>
          <a:lstStyle/>
          <a:p>
            <a:pPr marL="177800" indent="-177800" defTabSz="957263"/>
            <a:r>
              <a:rPr lang="ko-KR" altLang="en-US" sz="1400" b="1"/>
              <a:t>회사 연혁                           </a:t>
            </a:r>
            <a:endParaRPr lang="en-US" altLang="ko-KR" sz="1400" b="1"/>
          </a:p>
          <a:p>
            <a:pPr marL="177800" indent="-177800" defTabSz="957263"/>
            <a:r>
              <a:rPr lang="ko-KR" altLang="en-US" sz="1400" b="1"/>
              <a:t>주식 정보                            </a:t>
            </a:r>
            <a:endParaRPr lang="en-US" altLang="ko-KR" sz="1400" b="1"/>
          </a:p>
        </p:txBody>
      </p:sp>
      <p:sp>
        <p:nvSpPr>
          <p:cNvPr id="6150" name="Text Box 9"/>
          <p:cNvSpPr txBox="1">
            <a:spLocks noChangeArrowheads="1"/>
          </p:cNvSpPr>
          <p:nvPr/>
        </p:nvSpPr>
        <p:spPr bwMode="auto">
          <a:xfrm>
            <a:off x="5473700" y="2149475"/>
            <a:ext cx="2908300" cy="304800"/>
          </a:xfrm>
          <a:prstGeom prst="rect">
            <a:avLst/>
          </a:prstGeom>
          <a:noFill/>
          <a:ln w="9525" algn="ctr">
            <a:noFill/>
            <a:miter lim="800000"/>
            <a:headEnd/>
            <a:tailEnd/>
          </a:ln>
        </p:spPr>
        <p:txBody>
          <a:bodyPr rIns="0">
            <a:spAutoFit/>
          </a:bodyPr>
          <a:lstStyle/>
          <a:p>
            <a:pPr marL="177800" indent="-177800" defTabSz="957263"/>
            <a:r>
              <a:rPr lang="ko-KR" altLang="en-US" sz="1400" b="1"/>
              <a:t>사업 부문 소개                    </a:t>
            </a:r>
            <a:endParaRPr lang="en-US" altLang="ko-KR" sz="1400" b="1"/>
          </a:p>
        </p:txBody>
      </p:sp>
      <p:sp>
        <p:nvSpPr>
          <p:cNvPr id="6151" name="Rectangle 3"/>
          <p:cNvSpPr>
            <a:spLocks noChangeArrowheads="1"/>
          </p:cNvSpPr>
          <p:nvPr/>
        </p:nvSpPr>
        <p:spPr bwMode="auto">
          <a:xfrm>
            <a:off x="1470025" y="3406775"/>
            <a:ext cx="503238" cy="430213"/>
          </a:xfrm>
          <a:prstGeom prst="rect">
            <a:avLst/>
          </a:prstGeom>
          <a:solidFill>
            <a:srgbClr val="5F5F5F"/>
          </a:solidFill>
          <a:ln w="9525" algn="ctr">
            <a:noFill/>
            <a:miter lim="800000"/>
            <a:headEnd/>
            <a:tailEnd/>
          </a:ln>
        </p:spPr>
        <p:txBody>
          <a:bodyPr wrap="none" lIns="0" tIns="0" rIns="0" bIns="0" anchor="ctr"/>
          <a:lstStyle/>
          <a:p>
            <a:pPr algn="ctr">
              <a:spcBef>
                <a:spcPct val="0"/>
              </a:spcBef>
              <a:buFontTx/>
              <a:buNone/>
            </a:pPr>
            <a:r>
              <a:rPr lang="en-US" altLang="ko-KR" sz="1800" b="1">
                <a:solidFill>
                  <a:schemeClr val="bg1"/>
                </a:solidFill>
              </a:rPr>
              <a:t>2</a:t>
            </a:r>
          </a:p>
        </p:txBody>
      </p:sp>
      <p:sp>
        <p:nvSpPr>
          <p:cNvPr id="6152" name="Rectangle 3"/>
          <p:cNvSpPr>
            <a:spLocks noChangeArrowheads="1"/>
          </p:cNvSpPr>
          <p:nvPr/>
        </p:nvSpPr>
        <p:spPr bwMode="auto">
          <a:xfrm>
            <a:off x="2308225" y="3419475"/>
            <a:ext cx="6069013" cy="404813"/>
          </a:xfrm>
          <a:prstGeom prst="rect">
            <a:avLst/>
          </a:prstGeom>
          <a:solidFill>
            <a:srgbClr val="DDDDDD"/>
          </a:solidFill>
          <a:ln w="9525" algn="ctr">
            <a:noFill/>
            <a:miter lim="800000"/>
            <a:headEnd/>
            <a:tailEnd/>
          </a:ln>
        </p:spPr>
        <p:txBody>
          <a:bodyPr wrap="none" lIns="144000" tIns="72000" rIns="0" bIns="36000" anchor="ctr"/>
          <a:lstStyle/>
          <a:p>
            <a:pPr>
              <a:spcBef>
                <a:spcPct val="0"/>
              </a:spcBef>
              <a:buFontTx/>
              <a:buNone/>
            </a:pPr>
            <a:r>
              <a:rPr lang="ko-KR" altLang="en-US" sz="1800" b="1"/>
              <a:t>사업 실적 및 전망</a:t>
            </a:r>
          </a:p>
        </p:txBody>
      </p:sp>
      <p:sp>
        <p:nvSpPr>
          <p:cNvPr id="6153" name="Text Box 12"/>
          <p:cNvSpPr txBox="1">
            <a:spLocks noChangeArrowheads="1"/>
          </p:cNvSpPr>
          <p:nvPr/>
        </p:nvSpPr>
        <p:spPr bwMode="auto">
          <a:xfrm>
            <a:off x="2362200" y="3962400"/>
            <a:ext cx="2908300" cy="1277273"/>
          </a:xfrm>
          <a:prstGeom prst="rect">
            <a:avLst/>
          </a:prstGeom>
          <a:noFill/>
          <a:ln w="9525" algn="ctr">
            <a:noFill/>
            <a:miter lim="800000"/>
            <a:headEnd/>
            <a:tailEnd/>
          </a:ln>
        </p:spPr>
        <p:txBody>
          <a:bodyPr rIns="0">
            <a:spAutoFit/>
          </a:bodyPr>
          <a:lstStyle/>
          <a:p>
            <a:pPr marL="177800" indent="-177800" defTabSz="957263"/>
            <a:r>
              <a:rPr lang="ko-KR" altLang="en-US" sz="1400" b="1" dirty="0"/>
              <a:t>주요 실적                           </a:t>
            </a:r>
            <a:endParaRPr lang="en-US" altLang="ko-KR" sz="1400" b="1" dirty="0"/>
          </a:p>
          <a:p>
            <a:pPr marL="177800" indent="-177800" defTabSz="957263"/>
            <a:r>
              <a:rPr lang="ko-KR" altLang="en-US" sz="1400" b="1" dirty="0"/>
              <a:t>재무 실적                           </a:t>
            </a:r>
            <a:endParaRPr lang="en-US" altLang="ko-KR" sz="1400" b="1" dirty="0"/>
          </a:p>
          <a:p>
            <a:pPr marL="177800" indent="-177800" defTabSz="957263"/>
            <a:r>
              <a:rPr lang="ko-KR" altLang="en-US" sz="1400" b="1" dirty="0"/>
              <a:t>경영 </a:t>
            </a:r>
            <a:r>
              <a:rPr lang="ko-KR" altLang="en-US" sz="1400" b="1" dirty="0" smtClean="0"/>
              <a:t>전망</a:t>
            </a:r>
            <a:endParaRPr lang="en-US" altLang="ko-KR" sz="1400" b="1" dirty="0" smtClean="0"/>
          </a:p>
          <a:p>
            <a:pPr marL="177800" indent="-177800" defTabSz="957263"/>
            <a:r>
              <a:rPr lang="en-US" altLang="ko-KR" sz="1400" b="1" dirty="0" smtClean="0"/>
              <a:t>DW </a:t>
            </a:r>
            <a:r>
              <a:rPr lang="ko-KR" altLang="en-US" sz="1400" b="1" dirty="0" smtClean="0"/>
              <a:t>사업 현황                         </a:t>
            </a:r>
            <a:endParaRPr lang="en-US" altLang="ko-KR" b="1" dirty="0"/>
          </a:p>
        </p:txBody>
      </p:sp>
      <p:sp>
        <p:nvSpPr>
          <p:cNvPr id="6154" name="AutoShape 22"/>
          <p:cNvSpPr>
            <a:spLocks noChangeArrowheads="1"/>
          </p:cNvSpPr>
          <p:nvPr/>
        </p:nvSpPr>
        <p:spPr bwMode="auto">
          <a:xfrm rot="5400000">
            <a:off x="742950" y="1738313"/>
            <a:ext cx="241300" cy="190500"/>
          </a:xfrm>
          <a:prstGeom prst="triangle">
            <a:avLst>
              <a:gd name="adj" fmla="val 50000"/>
            </a:avLst>
          </a:prstGeom>
          <a:solidFill>
            <a:schemeClr val="bg1"/>
          </a:solidFill>
          <a:ln w="9525" algn="ctr">
            <a:solidFill>
              <a:schemeClr val="tx1"/>
            </a:solidFill>
            <a:miter lim="800000"/>
            <a:headEnd/>
            <a:tailEnd/>
          </a:ln>
        </p:spPr>
        <p:txBody>
          <a:bodyPr wrap="none" rIns="0" anchor="ctr"/>
          <a:lstStyle/>
          <a:p>
            <a:pPr algn="ctr">
              <a:spcBef>
                <a:spcPct val="0"/>
              </a:spcBef>
              <a:buFontTx/>
              <a:buNone/>
            </a:pPr>
            <a:endParaRPr lang="ko-KR" altLang="en-US" sz="1800" b="1"/>
          </a:p>
        </p:txBody>
      </p:sp>
      <p:sp>
        <p:nvSpPr>
          <p:cNvPr id="6155" name="Text Box 13"/>
          <p:cNvSpPr txBox="1">
            <a:spLocks noChangeArrowheads="1"/>
          </p:cNvSpPr>
          <p:nvPr/>
        </p:nvSpPr>
        <p:spPr bwMode="auto">
          <a:xfrm>
            <a:off x="5473700" y="3962400"/>
            <a:ext cx="2908300" cy="954107"/>
          </a:xfrm>
          <a:prstGeom prst="rect">
            <a:avLst/>
          </a:prstGeom>
          <a:noFill/>
          <a:ln w="9525" algn="ctr">
            <a:noFill/>
            <a:miter lim="800000"/>
            <a:headEnd/>
            <a:tailEnd/>
          </a:ln>
        </p:spPr>
        <p:txBody>
          <a:bodyPr rIns="0">
            <a:spAutoFit/>
          </a:bodyPr>
          <a:lstStyle/>
          <a:p>
            <a:pPr marL="177800" indent="-177800" defTabSz="957263"/>
            <a:r>
              <a:rPr lang="en-US" altLang="ko-KR" sz="1400" b="1" dirty="0" smtClean="0"/>
              <a:t>Oil &amp; Gas </a:t>
            </a:r>
            <a:r>
              <a:rPr lang="ko-KR" altLang="en-US" sz="1400" b="1" dirty="0" smtClean="0"/>
              <a:t>시추용 </a:t>
            </a:r>
            <a:r>
              <a:rPr lang="en-US" altLang="ko-KR" sz="1400" b="1" dirty="0" smtClean="0"/>
              <a:t>PDC </a:t>
            </a:r>
            <a:r>
              <a:rPr lang="ko-KR" altLang="en-US" sz="1400" b="1" dirty="0" smtClean="0"/>
              <a:t>소개</a:t>
            </a:r>
            <a:endParaRPr lang="en-US" altLang="ko-KR" sz="1400" b="1" dirty="0" smtClean="0"/>
          </a:p>
          <a:p>
            <a:pPr marL="177800" indent="-177800" defTabSz="957263"/>
            <a:r>
              <a:rPr lang="ko-KR" altLang="en-US" sz="1400" b="1" dirty="0" smtClean="0"/>
              <a:t>복합소재 사업 소개</a:t>
            </a:r>
            <a:endParaRPr lang="en-US" altLang="ko-KR" sz="1400" b="1" dirty="0" smtClean="0"/>
          </a:p>
          <a:p>
            <a:pPr marL="177800" indent="-177800" defTabSz="957263"/>
            <a:r>
              <a:rPr lang="en-US" altLang="ko-KR" sz="1400" b="1" dirty="0" smtClean="0"/>
              <a:t>Key Investment Highlights</a:t>
            </a:r>
            <a:endParaRPr lang="ko-KR" altLang="en-US" sz="1400" b="1" dirty="0"/>
          </a:p>
        </p:txBody>
      </p:sp>
      <p:sp>
        <p:nvSpPr>
          <p:cNvPr id="6156"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4DD1B48E-CD9B-4999-B309-B0B927894846}" type="slidenum">
              <a:rPr kumimoji="0" lang="ko-KR" altLang="en-US" sz="1200">
                <a:solidFill>
                  <a:schemeClr val="tx1"/>
                </a:solidFill>
              </a:rPr>
              <a:pPr algn="r" defTabSz="957263">
                <a:spcBef>
                  <a:spcPct val="0"/>
                </a:spcBef>
                <a:buFontTx/>
                <a:buNone/>
              </a:pPr>
              <a:t>2</a:t>
            </a:fld>
            <a:endParaRPr kumimoji="0" lang="en-US" altLang="ko-KR" sz="120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a:t>회사 연혁</a:t>
            </a:r>
          </a:p>
        </p:txBody>
      </p:sp>
      <p:sp>
        <p:nvSpPr>
          <p:cNvPr id="7171"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000FFE73-ACBB-4ADC-93F1-400FE1DDFE34}" type="slidenum">
              <a:rPr kumimoji="0" lang="ko-KR" altLang="en-US" sz="1200">
                <a:solidFill>
                  <a:schemeClr val="tx1"/>
                </a:solidFill>
              </a:rPr>
              <a:pPr algn="r" defTabSz="957263">
                <a:spcBef>
                  <a:spcPct val="0"/>
                </a:spcBef>
                <a:buFontTx/>
                <a:buNone/>
              </a:pPr>
              <a:t>3</a:t>
            </a:fld>
            <a:endParaRPr kumimoji="0" lang="en-US" altLang="ko-KR" sz="1200">
              <a:solidFill>
                <a:schemeClr val="tx1"/>
              </a:solidFill>
            </a:endParaRPr>
          </a:p>
        </p:txBody>
      </p:sp>
      <p:sp>
        <p:nvSpPr>
          <p:cNvPr id="7172" name="Freeform 8"/>
          <p:cNvSpPr>
            <a:spLocks/>
          </p:cNvSpPr>
          <p:nvPr/>
        </p:nvSpPr>
        <p:spPr bwMode="auto">
          <a:xfrm>
            <a:off x="839788" y="3300413"/>
            <a:ext cx="7974012" cy="2471737"/>
          </a:xfrm>
          <a:custGeom>
            <a:avLst/>
            <a:gdLst>
              <a:gd name="T0" fmla="*/ 1146670179 w 5023"/>
              <a:gd name="T1" fmla="*/ 100806223 h 1557"/>
              <a:gd name="T2" fmla="*/ 138607787 w 5023"/>
              <a:gd name="T3" fmla="*/ 1995963514 h 1557"/>
              <a:gd name="T4" fmla="*/ 1973281453 w 5023"/>
              <a:gd name="T5" fmla="*/ 2147483647 h 1557"/>
              <a:gd name="T6" fmla="*/ 2147483647 w 5023"/>
              <a:gd name="T7" fmla="*/ 2147483647 h 1557"/>
              <a:gd name="T8" fmla="*/ 2147483647 w 5023"/>
              <a:gd name="T9" fmla="*/ 0 h 1557"/>
              <a:gd name="T10" fmla="*/ 0 60000 65536"/>
              <a:gd name="T11" fmla="*/ 0 60000 65536"/>
              <a:gd name="T12" fmla="*/ 0 60000 65536"/>
              <a:gd name="T13" fmla="*/ 0 60000 65536"/>
              <a:gd name="T14" fmla="*/ 0 60000 65536"/>
              <a:gd name="T15" fmla="*/ 0 w 5023"/>
              <a:gd name="T16" fmla="*/ 0 h 1557"/>
              <a:gd name="T17" fmla="*/ 5023 w 5023"/>
              <a:gd name="T18" fmla="*/ 1557 h 1557"/>
            </a:gdLst>
            <a:ahLst/>
            <a:cxnLst>
              <a:cxn ang="T10">
                <a:pos x="T0" y="T1"/>
              </a:cxn>
              <a:cxn ang="T11">
                <a:pos x="T2" y="T3"/>
              </a:cxn>
              <a:cxn ang="T12">
                <a:pos x="T4" y="T5"/>
              </a:cxn>
              <a:cxn ang="T13">
                <a:pos x="T6" y="T7"/>
              </a:cxn>
              <a:cxn ang="T14">
                <a:pos x="T8" y="T9"/>
              </a:cxn>
            </a:cxnLst>
            <a:rect l="T15" t="T16" r="T17" b="T18"/>
            <a:pathLst>
              <a:path w="5023" h="1557">
                <a:moveTo>
                  <a:pt x="455" y="40"/>
                </a:moveTo>
                <a:cubicBezTo>
                  <a:pt x="227" y="292"/>
                  <a:pt x="0" y="545"/>
                  <a:pt x="55" y="792"/>
                </a:cubicBezTo>
                <a:cubicBezTo>
                  <a:pt x="110" y="1039"/>
                  <a:pt x="166" y="1483"/>
                  <a:pt x="783" y="1520"/>
                </a:cubicBezTo>
                <a:cubicBezTo>
                  <a:pt x="1400" y="1557"/>
                  <a:pt x="3052" y="1269"/>
                  <a:pt x="3759" y="1016"/>
                </a:cubicBezTo>
                <a:cubicBezTo>
                  <a:pt x="4466" y="763"/>
                  <a:pt x="4880" y="80"/>
                  <a:pt x="5023" y="0"/>
                </a:cubicBezTo>
              </a:path>
            </a:pathLst>
          </a:custGeom>
          <a:noFill/>
          <a:ln w="9525" cap="flat" cmpd="sng">
            <a:noFill/>
            <a:prstDash val="solid"/>
            <a:round/>
            <a:headEnd/>
            <a:tailEnd/>
          </a:ln>
        </p:spPr>
        <p:txBody>
          <a:bodyPr rIns="0"/>
          <a:lstStyle/>
          <a:p>
            <a:endParaRPr lang="ko-KR" altLang="en-US"/>
          </a:p>
        </p:txBody>
      </p:sp>
      <p:grpSp>
        <p:nvGrpSpPr>
          <p:cNvPr id="2" name="Group 2"/>
          <p:cNvGrpSpPr>
            <a:grpSpLocks/>
          </p:cNvGrpSpPr>
          <p:nvPr/>
        </p:nvGrpSpPr>
        <p:grpSpPr bwMode="auto">
          <a:xfrm>
            <a:off x="6376997" y="1624078"/>
            <a:ext cx="4111577" cy="4111576"/>
            <a:chOff x="2706" y="762"/>
            <a:chExt cx="1232" cy="1232"/>
          </a:xfrm>
          <a:solidFill>
            <a:schemeClr val="bg1"/>
          </a:solidFill>
          <a:scene3d>
            <a:camera prst="perspectiveLeft">
              <a:rot lat="0" lon="4500000" rev="0"/>
            </a:camera>
            <a:lightRig rig="soft" dir="t"/>
          </a:scene3d>
        </p:grpSpPr>
        <p:sp>
          <p:nvSpPr>
            <p:cNvPr id="6" name="Freeform 3"/>
            <p:cNvSpPr>
              <a:spLocks noEditPoints="1"/>
            </p:cNvSpPr>
            <p:nvPr/>
          </p:nvSpPr>
          <p:spPr bwMode="auto">
            <a:xfrm>
              <a:off x="3138" y="1194"/>
              <a:ext cx="368" cy="368"/>
            </a:xfrm>
            <a:custGeom>
              <a:avLst/>
              <a:gdLst/>
              <a:ahLst/>
              <a:cxnLst>
                <a:cxn ang="0">
                  <a:pos x="0" y="184"/>
                </a:cxn>
                <a:cxn ang="0">
                  <a:pos x="4" y="222"/>
                </a:cxn>
                <a:cxn ang="0">
                  <a:pos x="14" y="256"/>
                </a:cxn>
                <a:cxn ang="0">
                  <a:pos x="32" y="286"/>
                </a:cxn>
                <a:cxn ang="0">
                  <a:pos x="54" y="314"/>
                </a:cxn>
                <a:cxn ang="0">
                  <a:pos x="82" y="336"/>
                </a:cxn>
                <a:cxn ang="0">
                  <a:pos x="112" y="354"/>
                </a:cxn>
                <a:cxn ang="0">
                  <a:pos x="146" y="364"/>
                </a:cxn>
                <a:cxn ang="0">
                  <a:pos x="184" y="368"/>
                </a:cxn>
                <a:cxn ang="0">
                  <a:pos x="202" y="368"/>
                </a:cxn>
                <a:cxn ang="0">
                  <a:pos x="238" y="360"/>
                </a:cxn>
                <a:cxn ang="0">
                  <a:pos x="272" y="346"/>
                </a:cxn>
                <a:cxn ang="0">
                  <a:pos x="300" y="326"/>
                </a:cxn>
                <a:cxn ang="0">
                  <a:pos x="326" y="300"/>
                </a:cxn>
                <a:cxn ang="0">
                  <a:pos x="346" y="272"/>
                </a:cxn>
                <a:cxn ang="0">
                  <a:pos x="360" y="238"/>
                </a:cxn>
                <a:cxn ang="0">
                  <a:pos x="368" y="202"/>
                </a:cxn>
                <a:cxn ang="0">
                  <a:pos x="368" y="184"/>
                </a:cxn>
                <a:cxn ang="0">
                  <a:pos x="364" y="146"/>
                </a:cxn>
                <a:cxn ang="0">
                  <a:pos x="354" y="112"/>
                </a:cxn>
                <a:cxn ang="0">
                  <a:pos x="336" y="82"/>
                </a:cxn>
                <a:cxn ang="0">
                  <a:pos x="314" y="54"/>
                </a:cxn>
                <a:cxn ang="0">
                  <a:pos x="286" y="32"/>
                </a:cxn>
                <a:cxn ang="0">
                  <a:pos x="256" y="14"/>
                </a:cxn>
                <a:cxn ang="0">
                  <a:pos x="222" y="4"/>
                </a:cxn>
                <a:cxn ang="0">
                  <a:pos x="184" y="0"/>
                </a:cxn>
                <a:cxn ang="0">
                  <a:pos x="166" y="0"/>
                </a:cxn>
                <a:cxn ang="0">
                  <a:pos x="130" y="8"/>
                </a:cxn>
                <a:cxn ang="0">
                  <a:pos x="96" y="22"/>
                </a:cxn>
                <a:cxn ang="0">
                  <a:pos x="68" y="42"/>
                </a:cxn>
                <a:cxn ang="0">
                  <a:pos x="42" y="68"/>
                </a:cxn>
                <a:cxn ang="0">
                  <a:pos x="22" y="96"/>
                </a:cxn>
                <a:cxn ang="0">
                  <a:pos x="8" y="130"/>
                </a:cxn>
                <a:cxn ang="0">
                  <a:pos x="0" y="166"/>
                </a:cxn>
                <a:cxn ang="0">
                  <a:pos x="0" y="184"/>
                </a:cxn>
                <a:cxn ang="0">
                  <a:pos x="80" y="184"/>
                </a:cxn>
                <a:cxn ang="0">
                  <a:pos x="88" y="144"/>
                </a:cxn>
                <a:cxn ang="0">
                  <a:pos x="110" y="110"/>
                </a:cxn>
                <a:cxn ang="0">
                  <a:pos x="144" y="88"/>
                </a:cxn>
                <a:cxn ang="0">
                  <a:pos x="184" y="80"/>
                </a:cxn>
                <a:cxn ang="0">
                  <a:pos x="204" y="82"/>
                </a:cxn>
                <a:cxn ang="0">
                  <a:pos x="242" y="98"/>
                </a:cxn>
                <a:cxn ang="0">
                  <a:pos x="270" y="126"/>
                </a:cxn>
                <a:cxn ang="0">
                  <a:pos x="286" y="164"/>
                </a:cxn>
                <a:cxn ang="0">
                  <a:pos x="288" y="184"/>
                </a:cxn>
                <a:cxn ang="0">
                  <a:pos x="280" y="224"/>
                </a:cxn>
                <a:cxn ang="0">
                  <a:pos x="258" y="258"/>
                </a:cxn>
                <a:cxn ang="0">
                  <a:pos x="224" y="280"/>
                </a:cxn>
                <a:cxn ang="0">
                  <a:pos x="184" y="288"/>
                </a:cxn>
                <a:cxn ang="0">
                  <a:pos x="164" y="286"/>
                </a:cxn>
                <a:cxn ang="0">
                  <a:pos x="126" y="270"/>
                </a:cxn>
                <a:cxn ang="0">
                  <a:pos x="98" y="242"/>
                </a:cxn>
                <a:cxn ang="0">
                  <a:pos x="82" y="204"/>
                </a:cxn>
                <a:cxn ang="0">
                  <a:pos x="80" y="184"/>
                </a:cxn>
              </a:cxnLst>
              <a:rect l="0" t="0" r="r" b="b"/>
              <a:pathLst>
                <a:path w="368" h="368">
                  <a:moveTo>
                    <a:pt x="0" y="184"/>
                  </a:moveTo>
                  <a:lnTo>
                    <a:pt x="0" y="184"/>
                  </a:lnTo>
                  <a:lnTo>
                    <a:pt x="0" y="202"/>
                  </a:lnTo>
                  <a:lnTo>
                    <a:pt x="4" y="222"/>
                  </a:lnTo>
                  <a:lnTo>
                    <a:pt x="8" y="238"/>
                  </a:lnTo>
                  <a:lnTo>
                    <a:pt x="14" y="256"/>
                  </a:lnTo>
                  <a:lnTo>
                    <a:pt x="22" y="272"/>
                  </a:lnTo>
                  <a:lnTo>
                    <a:pt x="32" y="286"/>
                  </a:lnTo>
                  <a:lnTo>
                    <a:pt x="42" y="300"/>
                  </a:lnTo>
                  <a:lnTo>
                    <a:pt x="54" y="314"/>
                  </a:lnTo>
                  <a:lnTo>
                    <a:pt x="68" y="326"/>
                  </a:lnTo>
                  <a:lnTo>
                    <a:pt x="82" y="336"/>
                  </a:lnTo>
                  <a:lnTo>
                    <a:pt x="96" y="346"/>
                  </a:lnTo>
                  <a:lnTo>
                    <a:pt x="112" y="354"/>
                  </a:lnTo>
                  <a:lnTo>
                    <a:pt x="130" y="360"/>
                  </a:lnTo>
                  <a:lnTo>
                    <a:pt x="146" y="364"/>
                  </a:lnTo>
                  <a:lnTo>
                    <a:pt x="166" y="368"/>
                  </a:lnTo>
                  <a:lnTo>
                    <a:pt x="184" y="368"/>
                  </a:lnTo>
                  <a:lnTo>
                    <a:pt x="184" y="368"/>
                  </a:lnTo>
                  <a:lnTo>
                    <a:pt x="202" y="368"/>
                  </a:lnTo>
                  <a:lnTo>
                    <a:pt x="222" y="364"/>
                  </a:lnTo>
                  <a:lnTo>
                    <a:pt x="238" y="360"/>
                  </a:lnTo>
                  <a:lnTo>
                    <a:pt x="256" y="354"/>
                  </a:lnTo>
                  <a:lnTo>
                    <a:pt x="272" y="346"/>
                  </a:lnTo>
                  <a:lnTo>
                    <a:pt x="286" y="336"/>
                  </a:lnTo>
                  <a:lnTo>
                    <a:pt x="300" y="326"/>
                  </a:lnTo>
                  <a:lnTo>
                    <a:pt x="314" y="314"/>
                  </a:lnTo>
                  <a:lnTo>
                    <a:pt x="326" y="300"/>
                  </a:lnTo>
                  <a:lnTo>
                    <a:pt x="336" y="286"/>
                  </a:lnTo>
                  <a:lnTo>
                    <a:pt x="346" y="272"/>
                  </a:lnTo>
                  <a:lnTo>
                    <a:pt x="354" y="256"/>
                  </a:lnTo>
                  <a:lnTo>
                    <a:pt x="360" y="238"/>
                  </a:lnTo>
                  <a:lnTo>
                    <a:pt x="364" y="222"/>
                  </a:lnTo>
                  <a:lnTo>
                    <a:pt x="368" y="202"/>
                  </a:lnTo>
                  <a:lnTo>
                    <a:pt x="368" y="184"/>
                  </a:lnTo>
                  <a:lnTo>
                    <a:pt x="368" y="184"/>
                  </a:lnTo>
                  <a:lnTo>
                    <a:pt x="368" y="166"/>
                  </a:lnTo>
                  <a:lnTo>
                    <a:pt x="364" y="146"/>
                  </a:lnTo>
                  <a:lnTo>
                    <a:pt x="360" y="130"/>
                  </a:lnTo>
                  <a:lnTo>
                    <a:pt x="354" y="112"/>
                  </a:lnTo>
                  <a:lnTo>
                    <a:pt x="346" y="96"/>
                  </a:lnTo>
                  <a:lnTo>
                    <a:pt x="336" y="82"/>
                  </a:lnTo>
                  <a:lnTo>
                    <a:pt x="326" y="68"/>
                  </a:lnTo>
                  <a:lnTo>
                    <a:pt x="314" y="54"/>
                  </a:lnTo>
                  <a:lnTo>
                    <a:pt x="300" y="42"/>
                  </a:lnTo>
                  <a:lnTo>
                    <a:pt x="286" y="32"/>
                  </a:lnTo>
                  <a:lnTo>
                    <a:pt x="272" y="22"/>
                  </a:lnTo>
                  <a:lnTo>
                    <a:pt x="256" y="14"/>
                  </a:lnTo>
                  <a:lnTo>
                    <a:pt x="238" y="8"/>
                  </a:lnTo>
                  <a:lnTo>
                    <a:pt x="222" y="4"/>
                  </a:lnTo>
                  <a:lnTo>
                    <a:pt x="202" y="0"/>
                  </a:lnTo>
                  <a:lnTo>
                    <a:pt x="184" y="0"/>
                  </a:lnTo>
                  <a:lnTo>
                    <a:pt x="184" y="0"/>
                  </a:lnTo>
                  <a:lnTo>
                    <a:pt x="166" y="0"/>
                  </a:lnTo>
                  <a:lnTo>
                    <a:pt x="146" y="4"/>
                  </a:lnTo>
                  <a:lnTo>
                    <a:pt x="130" y="8"/>
                  </a:lnTo>
                  <a:lnTo>
                    <a:pt x="112" y="14"/>
                  </a:lnTo>
                  <a:lnTo>
                    <a:pt x="96" y="22"/>
                  </a:lnTo>
                  <a:lnTo>
                    <a:pt x="82" y="32"/>
                  </a:lnTo>
                  <a:lnTo>
                    <a:pt x="68" y="42"/>
                  </a:lnTo>
                  <a:lnTo>
                    <a:pt x="54" y="54"/>
                  </a:lnTo>
                  <a:lnTo>
                    <a:pt x="42" y="68"/>
                  </a:lnTo>
                  <a:lnTo>
                    <a:pt x="32" y="82"/>
                  </a:lnTo>
                  <a:lnTo>
                    <a:pt x="22" y="96"/>
                  </a:lnTo>
                  <a:lnTo>
                    <a:pt x="14" y="112"/>
                  </a:lnTo>
                  <a:lnTo>
                    <a:pt x="8" y="130"/>
                  </a:lnTo>
                  <a:lnTo>
                    <a:pt x="4" y="146"/>
                  </a:lnTo>
                  <a:lnTo>
                    <a:pt x="0" y="166"/>
                  </a:lnTo>
                  <a:lnTo>
                    <a:pt x="0" y="184"/>
                  </a:lnTo>
                  <a:lnTo>
                    <a:pt x="0" y="184"/>
                  </a:lnTo>
                  <a:close/>
                  <a:moveTo>
                    <a:pt x="80" y="184"/>
                  </a:moveTo>
                  <a:lnTo>
                    <a:pt x="80" y="184"/>
                  </a:lnTo>
                  <a:lnTo>
                    <a:pt x="82" y="164"/>
                  </a:lnTo>
                  <a:lnTo>
                    <a:pt x="88" y="144"/>
                  </a:lnTo>
                  <a:lnTo>
                    <a:pt x="98" y="126"/>
                  </a:lnTo>
                  <a:lnTo>
                    <a:pt x="110" y="110"/>
                  </a:lnTo>
                  <a:lnTo>
                    <a:pt x="126" y="98"/>
                  </a:lnTo>
                  <a:lnTo>
                    <a:pt x="144" y="88"/>
                  </a:lnTo>
                  <a:lnTo>
                    <a:pt x="164" y="82"/>
                  </a:lnTo>
                  <a:lnTo>
                    <a:pt x="184" y="80"/>
                  </a:lnTo>
                  <a:lnTo>
                    <a:pt x="184" y="80"/>
                  </a:lnTo>
                  <a:lnTo>
                    <a:pt x="204" y="82"/>
                  </a:lnTo>
                  <a:lnTo>
                    <a:pt x="224" y="88"/>
                  </a:lnTo>
                  <a:lnTo>
                    <a:pt x="242" y="98"/>
                  </a:lnTo>
                  <a:lnTo>
                    <a:pt x="258" y="110"/>
                  </a:lnTo>
                  <a:lnTo>
                    <a:pt x="270" y="126"/>
                  </a:lnTo>
                  <a:lnTo>
                    <a:pt x="280" y="144"/>
                  </a:lnTo>
                  <a:lnTo>
                    <a:pt x="286" y="164"/>
                  </a:lnTo>
                  <a:lnTo>
                    <a:pt x="288" y="184"/>
                  </a:lnTo>
                  <a:lnTo>
                    <a:pt x="288" y="184"/>
                  </a:lnTo>
                  <a:lnTo>
                    <a:pt x="286" y="204"/>
                  </a:lnTo>
                  <a:lnTo>
                    <a:pt x="280" y="224"/>
                  </a:lnTo>
                  <a:lnTo>
                    <a:pt x="270" y="242"/>
                  </a:lnTo>
                  <a:lnTo>
                    <a:pt x="258" y="258"/>
                  </a:lnTo>
                  <a:lnTo>
                    <a:pt x="242" y="270"/>
                  </a:lnTo>
                  <a:lnTo>
                    <a:pt x="224" y="280"/>
                  </a:lnTo>
                  <a:lnTo>
                    <a:pt x="204" y="286"/>
                  </a:lnTo>
                  <a:lnTo>
                    <a:pt x="184" y="288"/>
                  </a:lnTo>
                  <a:lnTo>
                    <a:pt x="184" y="288"/>
                  </a:lnTo>
                  <a:lnTo>
                    <a:pt x="164" y="286"/>
                  </a:lnTo>
                  <a:lnTo>
                    <a:pt x="144" y="280"/>
                  </a:lnTo>
                  <a:lnTo>
                    <a:pt x="126" y="270"/>
                  </a:lnTo>
                  <a:lnTo>
                    <a:pt x="110" y="258"/>
                  </a:lnTo>
                  <a:lnTo>
                    <a:pt x="98" y="242"/>
                  </a:lnTo>
                  <a:lnTo>
                    <a:pt x="88" y="224"/>
                  </a:lnTo>
                  <a:lnTo>
                    <a:pt x="82" y="204"/>
                  </a:lnTo>
                  <a:lnTo>
                    <a:pt x="80" y="184"/>
                  </a:lnTo>
                  <a:lnTo>
                    <a:pt x="80" y="184"/>
                  </a:lnTo>
                  <a:close/>
                </a:path>
              </a:pathLst>
            </a:custGeom>
            <a:grpFill/>
            <a:ln w="9525">
              <a:noFill/>
              <a:round/>
              <a:headEnd/>
              <a:tailEnd/>
            </a:ln>
            <a:sp3d extrusionH="114300" prstMaterial="matte">
              <a:bevelT w="38100" h="38100"/>
            </a:sp3d>
          </p:spPr>
          <p:txBody>
            <a:bodyPr/>
            <a:lstStyle/>
            <a:p>
              <a:pPr fontAlgn="auto" latinLnBrk="1">
                <a:spcBef>
                  <a:spcPts val="0"/>
                </a:spcBef>
                <a:spcAft>
                  <a:spcPts val="0"/>
                </a:spcAft>
                <a:buFontTx/>
                <a:buNone/>
                <a:defRPr/>
              </a:pPr>
              <a:endParaRPr kumimoji="0" lang="ko-KR" altLang="en-US" sz="1800">
                <a:solidFill>
                  <a:schemeClr val="tx1"/>
                </a:solidFill>
                <a:latin typeface="+mn-lt"/>
                <a:ea typeface="+mn-ea"/>
              </a:endParaRPr>
            </a:p>
          </p:txBody>
        </p:sp>
        <p:sp>
          <p:nvSpPr>
            <p:cNvPr id="7" name="Freeform 4"/>
            <p:cNvSpPr>
              <a:spLocks noEditPoints="1"/>
            </p:cNvSpPr>
            <p:nvPr/>
          </p:nvSpPr>
          <p:spPr bwMode="auto">
            <a:xfrm>
              <a:off x="2994" y="1050"/>
              <a:ext cx="656" cy="656"/>
            </a:xfrm>
            <a:custGeom>
              <a:avLst/>
              <a:gdLst/>
              <a:ahLst/>
              <a:cxnLst>
                <a:cxn ang="0">
                  <a:pos x="2" y="362"/>
                </a:cxn>
                <a:cxn ang="0">
                  <a:pos x="26" y="456"/>
                </a:cxn>
                <a:cxn ang="0">
                  <a:pos x="74" y="536"/>
                </a:cxn>
                <a:cxn ang="0">
                  <a:pos x="144" y="600"/>
                </a:cxn>
                <a:cxn ang="0">
                  <a:pos x="230" y="642"/>
                </a:cxn>
                <a:cxn ang="0">
                  <a:pos x="328" y="656"/>
                </a:cxn>
                <a:cxn ang="0">
                  <a:pos x="394" y="650"/>
                </a:cxn>
                <a:cxn ang="0">
                  <a:pos x="484" y="616"/>
                </a:cxn>
                <a:cxn ang="0">
                  <a:pos x="560" y="560"/>
                </a:cxn>
                <a:cxn ang="0">
                  <a:pos x="616" y="484"/>
                </a:cxn>
                <a:cxn ang="0">
                  <a:pos x="650" y="394"/>
                </a:cxn>
                <a:cxn ang="0">
                  <a:pos x="656" y="328"/>
                </a:cxn>
                <a:cxn ang="0">
                  <a:pos x="642" y="230"/>
                </a:cxn>
                <a:cxn ang="0">
                  <a:pos x="600" y="144"/>
                </a:cxn>
                <a:cxn ang="0">
                  <a:pos x="536" y="74"/>
                </a:cxn>
                <a:cxn ang="0">
                  <a:pos x="456" y="26"/>
                </a:cxn>
                <a:cxn ang="0">
                  <a:pos x="362" y="2"/>
                </a:cxn>
                <a:cxn ang="0">
                  <a:pos x="294" y="2"/>
                </a:cxn>
                <a:cxn ang="0">
                  <a:pos x="200" y="26"/>
                </a:cxn>
                <a:cxn ang="0">
                  <a:pos x="120" y="74"/>
                </a:cxn>
                <a:cxn ang="0">
                  <a:pos x="56" y="144"/>
                </a:cxn>
                <a:cxn ang="0">
                  <a:pos x="14" y="230"/>
                </a:cxn>
                <a:cxn ang="0">
                  <a:pos x="0" y="328"/>
                </a:cxn>
                <a:cxn ang="0">
                  <a:pos x="80" y="328"/>
                </a:cxn>
                <a:cxn ang="0">
                  <a:pos x="92" y="254"/>
                </a:cxn>
                <a:cxn ang="0">
                  <a:pos x="122" y="190"/>
                </a:cxn>
                <a:cxn ang="0">
                  <a:pos x="170" y="136"/>
                </a:cxn>
                <a:cxn ang="0">
                  <a:pos x="232" y="100"/>
                </a:cxn>
                <a:cxn ang="0">
                  <a:pos x="302" y="82"/>
                </a:cxn>
                <a:cxn ang="0">
                  <a:pos x="354" y="82"/>
                </a:cxn>
                <a:cxn ang="0">
                  <a:pos x="424" y="100"/>
                </a:cxn>
                <a:cxn ang="0">
                  <a:pos x="486" y="136"/>
                </a:cxn>
                <a:cxn ang="0">
                  <a:pos x="534" y="190"/>
                </a:cxn>
                <a:cxn ang="0">
                  <a:pos x="564" y="254"/>
                </a:cxn>
                <a:cxn ang="0">
                  <a:pos x="576" y="328"/>
                </a:cxn>
                <a:cxn ang="0">
                  <a:pos x="570" y="378"/>
                </a:cxn>
                <a:cxn ang="0">
                  <a:pos x="546" y="446"/>
                </a:cxn>
                <a:cxn ang="0">
                  <a:pos x="504" y="504"/>
                </a:cxn>
                <a:cxn ang="0">
                  <a:pos x="446" y="546"/>
                </a:cxn>
                <a:cxn ang="0">
                  <a:pos x="378" y="570"/>
                </a:cxn>
                <a:cxn ang="0">
                  <a:pos x="328" y="576"/>
                </a:cxn>
                <a:cxn ang="0">
                  <a:pos x="254" y="564"/>
                </a:cxn>
                <a:cxn ang="0">
                  <a:pos x="190" y="534"/>
                </a:cxn>
                <a:cxn ang="0">
                  <a:pos x="136" y="486"/>
                </a:cxn>
                <a:cxn ang="0">
                  <a:pos x="100" y="424"/>
                </a:cxn>
                <a:cxn ang="0">
                  <a:pos x="82" y="354"/>
                </a:cxn>
              </a:cxnLst>
              <a:rect l="0" t="0" r="r" b="b"/>
              <a:pathLst>
                <a:path w="656" h="656">
                  <a:moveTo>
                    <a:pt x="0" y="328"/>
                  </a:moveTo>
                  <a:lnTo>
                    <a:pt x="0" y="328"/>
                  </a:lnTo>
                  <a:lnTo>
                    <a:pt x="2" y="362"/>
                  </a:lnTo>
                  <a:lnTo>
                    <a:pt x="6" y="394"/>
                  </a:lnTo>
                  <a:lnTo>
                    <a:pt x="14" y="426"/>
                  </a:lnTo>
                  <a:lnTo>
                    <a:pt x="26" y="456"/>
                  </a:lnTo>
                  <a:lnTo>
                    <a:pt x="40" y="484"/>
                  </a:lnTo>
                  <a:lnTo>
                    <a:pt x="56" y="512"/>
                  </a:lnTo>
                  <a:lnTo>
                    <a:pt x="74" y="536"/>
                  </a:lnTo>
                  <a:lnTo>
                    <a:pt x="96" y="560"/>
                  </a:lnTo>
                  <a:lnTo>
                    <a:pt x="120" y="582"/>
                  </a:lnTo>
                  <a:lnTo>
                    <a:pt x="144" y="600"/>
                  </a:lnTo>
                  <a:lnTo>
                    <a:pt x="172" y="616"/>
                  </a:lnTo>
                  <a:lnTo>
                    <a:pt x="200" y="630"/>
                  </a:lnTo>
                  <a:lnTo>
                    <a:pt x="230" y="642"/>
                  </a:lnTo>
                  <a:lnTo>
                    <a:pt x="262" y="650"/>
                  </a:lnTo>
                  <a:lnTo>
                    <a:pt x="294" y="654"/>
                  </a:lnTo>
                  <a:lnTo>
                    <a:pt x="328" y="656"/>
                  </a:lnTo>
                  <a:lnTo>
                    <a:pt x="328" y="656"/>
                  </a:lnTo>
                  <a:lnTo>
                    <a:pt x="362" y="654"/>
                  </a:lnTo>
                  <a:lnTo>
                    <a:pt x="394" y="650"/>
                  </a:lnTo>
                  <a:lnTo>
                    <a:pt x="426" y="642"/>
                  </a:lnTo>
                  <a:lnTo>
                    <a:pt x="456" y="630"/>
                  </a:lnTo>
                  <a:lnTo>
                    <a:pt x="484" y="616"/>
                  </a:lnTo>
                  <a:lnTo>
                    <a:pt x="512" y="600"/>
                  </a:lnTo>
                  <a:lnTo>
                    <a:pt x="536" y="582"/>
                  </a:lnTo>
                  <a:lnTo>
                    <a:pt x="560" y="560"/>
                  </a:lnTo>
                  <a:lnTo>
                    <a:pt x="582" y="536"/>
                  </a:lnTo>
                  <a:lnTo>
                    <a:pt x="600" y="512"/>
                  </a:lnTo>
                  <a:lnTo>
                    <a:pt x="616" y="484"/>
                  </a:lnTo>
                  <a:lnTo>
                    <a:pt x="630" y="456"/>
                  </a:lnTo>
                  <a:lnTo>
                    <a:pt x="642" y="426"/>
                  </a:lnTo>
                  <a:lnTo>
                    <a:pt x="650" y="394"/>
                  </a:lnTo>
                  <a:lnTo>
                    <a:pt x="654" y="362"/>
                  </a:lnTo>
                  <a:lnTo>
                    <a:pt x="656" y="328"/>
                  </a:lnTo>
                  <a:lnTo>
                    <a:pt x="656" y="328"/>
                  </a:lnTo>
                  <a:lnTo>
                    <a:pt x="654" y="294"/>
                  </a:lnTo>
                  <a:lnTo>
                    <a:pt x="650" y="262"/>
                  </a:lnTo>
                  <a:lnTo>
                    <a:pt x="642" y="230"/>
                  </a:lnTo>
                  <a:lnTo>
                    <a:pt x="630" y="200"/>
                  </a:lnTo>
                  <a:lnTo>
                    <a:pt x="616" y="172"/>
                  </a:lnTo>
                  <a:lnTo>
                    <a:pt x="600" y="144"/>
                  </a:lnTo>
                  <a:lnTo>
                    <a:pt x="582" y="120"/>
                  </a:lnTo>
                  <a:lnTo>
                    <a:pt x="560" y="96"/>
                  </a:lnTo>
                  <a:lnTo>
                    <a:pt x="536" y="74"/>
                  </a:lnTo>
                  <a:lnTo>
                    <a:pt x="512" y="56"/>
                  </a:lnTo>
                  <a:lnTo>
                    <a:pt x="484" y="40"/>
                  </a:lnTo>
                  <a:lnTo>
                    <a:pt x="456" y="26"/>
                  </a:lnTo>
                  <a:lnTo>
                    <a:pt x="426" y="14"/>
                  </a:lnTo>
                  <a:lnTo>
                    <a:pt x="394" y="6"/>
                  </a:lnTo>
                  <a:lnTo>
                    <a:pt x="362" y="2"/>
                  </a:lnTo>
                  <a:lnTo>
                    <a:pt x="328" y="0"/>
                  </a:lnTo>
                  <a:lnTo>
                    <a:pt x="328" y="0"/>
                  </a:lnTo>
                  <a:lnTo>
                    <a:pt x="294" y="2"/>
                  </a:lnTo>
                  <a:lnTo>
                    <a:pt x="262" y="6"/>
                  </a:lnTo>
                  <a:lnTo>
                    <a:pt x="230" y="14"/>
                  </a:lnTo>
                  <a:lnTo>
                    <a:pt x="200" y="26"/>
                  </a:lnTo>
                  <a:lnTo>
                    <a:pt x="172" y="40"/>
                  </a:lnTo>
                  <a:lnTo>
                    <a:pt x="144" y="56"/>
                  </a:lnTo>
                  <a:lnTo>
                    <a:pt x="120" y="74"/>
                  </a:lnTo>
                  <a:lnTo>
                    <a:pt x="96" y="96"/>
                  </a:lnTo>
                  <a:lnTo>
                    <a:pt x="74" y="120"/>
                  </a:lnTo>
                  <a:lnTo>
                    <a:pt x="56" y="144"/>
                  </a:lnTo>
                  <a:lnTo>
                    <a:pt x="40" y="172"/>
                  </a:lnTo>
                  <a:lnTo>
                    <a:pt x="26" y="200"/>
                  </a:lnTo>
                  <a:lnTo>
                    <a:pt x="14" y="230"/>
                  </a:lnTo>
                  <a:lnTo>
                    <a:pt x="6" y="262"/>
                  </a:lnTo>
                  <a:lnTo>
                    <a:pt x="2" y="294"/>
                  </a:lnTo>
                  <a:lnTo>
                    <a:pt x="0" y="328"/>
                  </a:lnTo>
                  <a:lnTo>
                    <a:pt x="0" y="328"/>
                  </a:lnTo>
                  <a:close/>
                  <a:moveTo>
                    <a:pt x="80" y="328"/>
                  </a:moveTo>
                  <a:lnTo>
                    <a:pt x="80" y="328"/>
                  </a:lnTo>
                  <a:lnTo>
                    <a:pt x="82" y="302"/>
                  </a:lnTo>
                  <a:lnTo>
                    <a:pt x="86" y="278"/>
                  </a:lnTo>
                  <a:lnTo>
                    <a:pt x="92" y="254"/>
                  </a:lnTo>
                  <a:lnTo>
                    <a:pt x="100" y="232"/>
                  </a:lnTo>
                  <a:lnTo>
                    <a:pt x="110" y="210"/>
                  </a:lnTo>
                  <a:lnTo>
                    <a:pt x="122" y="190"/>
                  </a:lnTo>
                  <a:lnTo>
                    <a:pt x="136" y="170"/>
                  </a:lnTo>
                  <a:lnTo>
                    <a:pt x="152" y="152"/>
                  </a:lnTo>
                  <a:lnTo>
                    <a:pt x="170" y="136"/>
                  </a:lnTo>
                  <a:lnTo>
                    <a:pt x="190" y="122"/>
                  </a:lnTo>
                  <a:lnTo>
                    <a:pt x="210" y="110"/>
                  </a:lnTo>
                  <a:lnTo>
                    <a:pt x="232" y="100"/>
                  </a:lnTo>
                  <a:lnTo>
                    <a:pt x="254" y="92"/>
                  </a:lnTo>
                  <a:lnTo>
                    <a:pt x="278" y="86"/>
                  </a:lnTo>
                  <a:lnTo>
                    <a:pt x="302" y="82"/>
                  </a:lnTo>
                  <a:lnTo>
                    <a:pt x="328" y="80"/>
                  </a:lnTo>
                  <a:lnTo>
                    <a:pt x="328" y="80"/>
                  </a:lnTo>
                  <a:lnTo>
                    <a:pt x="354" y="82"/>
                  </a:lnTo>
                  <a:lnTo>
                    <a:pt x="378" y="86"/>
                  </a:lnTo>
                  <a:lnTo>
                    <a:pt x="402" y="92"/>
                  </a:lnTo>
                  <a:lnTo>
                    <a:pt x="424" y="100"/>
                  </a:lnTo>
                  <a:lnTo>
                    <a:pt x="446" y="110"/>
                  </a:lnTo>
                  <a:lnTo>
                    <a:pt x="466" y="122"/>
                  </a:lnTo>
                  <a:lnTo>
                    <a:pt x="486" y="136"/>
                  </a:lnTo>
                  <a:lnTo>
                    <a:pt x="504" y="152"/>
                  </a:lnTo>
                  <a:lnTo>
                    <a:pt x="520" y="170"/>
                  </a:lnTo>
                  <a:lnTo>
                    <a:pt x="534" y="190"/>
                  </a:lnTo>
                  <a:lnTo>
                    <a:pt x="546" y="210"/>
                  </a:lnTo>
                  <a:lnTo>
                    <a:pt x="556" y="232"/>
                  </a:lnTo>
                  <a:lnTo>
                    <a:pt x="564" y="254"/>
                  </a:lnTo>
                  <a:lnTo>
                    <a:pt x="570" y="278"/>
                  </a:lnTo>
                  <a:lnTo>
                    <a:pt x="574" y="302"/>
                  </a:lnTo>
                  <a:lnTo>
                    <a:pt x="576" y="328"/>
                  </a:lnTo>
                  <a:lnTo>
                    <a:pt x="576" y="328"/>
                  </a:lnTo>
                  <a:lnTo>
                    <a:pt x="574" y="354"/>
                  </a:lnTo>
                  <a:lnTo>
                    <a:pt x="570" y="378"/>
                  </a:lnTo>
                  <a:lnTo>
                    <a:pt x="564" y="402"/>
                  </a:lnTo>
                  <a:lnTo>
                    <a:pt x="556" y="424"/>
                  </a:lnTo>
                  <a:lnTo>
                    <a:pt x="546" y="446"/>
                  </a:lnTo>
                  <a:lnTo>
                    <a:pt x="534" y="466"/>
                  </a:lnTo>
                  <a:lnTo>
                    <a:pt x="520" y="486"/>
                  </a:lnTo>
                  <a:lnTo>
                    <a:pt x="504" y="504"/>
                  </a:lnTo>
                  <a:lnTo>
                    <a:pt x="486" y="520"/>
                  </a:lnTo>
                  <a:lnTo>
                    <a:pt x="466" y="534"/>
                  </a:lnTo>
                  <a:lnTo>
                    <a:pt x="446" y="546"/>
                  </a:lnTo>
                  <a:lnTo>
                    <a:pt x="424" y="556"/>
                  </a:lnTo>
                  <a:lnTo>
                    <a:pt x="402" y="564"/>
                  </a:lnTo>
                  <a:lnTo>
                    <a:pt x="378" y="570"/>
                  </a:lnTo>
                  <a:lnTo>
                    <a:pt x="354" y="574"/>
                  </a:lnTo>
                  <a:lnTo>
                    <a:pt x="328" y="576"/>
                  </a:lnTo>
                  <a:lnTo>
                    <a:pt x="328" y="576"/>
                  </a:lnTo>
                  <a:lnTo>
                    <a:pt x="302" y="574"/>
                  </a:lnTo>
                  <a:lnTo>
                    <a:pt x="278" y="570"/>
                  </a:lnTo>
                  <a:lnTo>
                    <a:pt x="254" y="564"/>
                  </a:lnTo>
                  <a:lnTo>
                    <a:pt x="232" y="556"/>
                  </a:lnTo>
                  <a:lnTo>
                    <a:pt x="210" y="546"/>
                  </a:lnTo>
                  <a:lnTo>
                    <a:pt x="190" y="534"/>
                  </a:lnTo>
                  <a:lnTo>
                    <a:pt x="170" y="520"/>
                  </a:lnTo>
                  <a:lnTo>
                    <a:pt x="152" y="504"/>
                  </a:lnTo>
                  <a:lnTo>
                    <a:pt x="136" y="486"/>
                  </a:lnTo>
                  <a:lnTo>
                    <a:pt x="122" y="466"/>
                  </a:lnTo>
                  <a:lnTo>
                    <a:pt x="110" y="446"/>
                  </a:lnTo>
                  <a:lnTo>
                    <a:pt x="100" y="424"/>
                  </a:lnTo>
                  <a:lnTo>
                    <a:pt x="92" y="402"/>
                  </a:lnTo>
                  <a:lnTo>
                    <a:pt x="86" y="378"/>
                  </a:lnTo>
                  <a:lnTo>
                    <a:pt x="82" y="354"/>
                  </a:lnTo>
                  <a:lnTo>
                    <a:pt x="80" y="328"/>
                  </a:lnTo>
                  <a:lnTo>
                    <a:pt x="80" y="328"/>
                  </a:lnTo>
                  <a:close/>
                </a:path>
              </a:pathLst>
            </a:custGeom>
            <a:grpFill/>
            <a:ln w="9525">
              <a:noFill/>
              <a:round/>
              <a:headEnd/>
              <a:tailEnd/>
            </a:ln>
            <a:sp3d extrusionH="114300" prstMaterial="matte">
              <a:bevelT w="38100" h="38100"/>
            </a:sp3d>
          </p:spPr>
          <p:txBody>
            <a:bodyPr/>
            <a:lstStyle/>
            <a:p>
              <a:pPr fontAlgn="auto" latinLnBrk="1">
                <a:spcBef>
                  <a:spcPts val="0"/>
                </a:spcBef>
                <a:spcAft>
                  <a:spcPts val="0"/>
                </a:spcAft>
                <a:buFontTx/>
                <a:buNone/>
                <a:defRPr/>
              </a:pPr>
              <a:endParaRPr kumimoji="0" lang="ko-KR" altLang="en-US" sz="1800">
                <a:solidFill>
                  <a:schemeClr val="tx1"/>
                </a:solidFill>
                <a:latin typeface="+mn-lt"/>
                <a:ea typeface="+mn-ea"/>
              </a:endParaRPr>
            </a:p>
          </p:txBody>
        </p:sp>
        <p:sp>
          <p:nvSpPr>
            <p:cNvPr id="8" name="Freeform 5"/>
            <p:cNvSpPr>
              <a:spLocks noEditPoints="1"/>
            </p:cNvSpPr>
            <p:nvPr/>
          </p:nvSpPr>
          <p:spPr bwMode="auto">
            <a:xfrm>
              <a:off x="2850" y="906"/>
              <a:ext cx="944" cy="944"/>
            </a:xfrm>
            <a:custGeom>
              <a:avLst/>
              <a:gdLst/>
              <a:ahLst/>
              <a:cxnLst>
                <a:cxn ang="0">
                  <a:pos x="0" y="496"/>
                </a:cxn>
                <a:cxn ang="0">
                  <a:pos x="10" y="568"/>
                </a:cxn>
                <a:cxn ang="0">
                  <a:pos x="58" y="696"/>
                </a:cxn>
                <a:cxn ang="0">
                  <a:pos x="138" y="806"/>
                </a:cxn>
                <a:cxn ang="0">
                  <a:pos x="248" y="886"/>
                </a:cxn>
                <a:cxn ang="0">
                  <a:pos x="376" y="934"/>
                </a:cxn>
                <a:cxn ang="0">
                  <a:pos x="448" y="944"/>
                </a:cxn>
                <a:cxn ang="0">
                  <a:pos x="496" y="944"/>
                </a:cxn>
                <a:cxn ang="0">
                  <a:pos x="568" y="934"/>
                </a:cxn>
                <a:cxn ang="0">
                  <a:pos x="696" y="886"/>
                </a:cxn>
                <a:cxn ang="0">
                  <a:pos x="806" y="806"/>
                </a:cxn>
                <a:cxn ang="0">
                  <a:pos x="886" y="696"/>
                </a:cxn>
                <a:cxn ang="0">
                  <a:pos x="934" y="568"/>
                </a:cxn>
                <a:cxn ang="0">
                  <a:pos x="944" y="496"/>
                </a:cxn>
                <a:cxn ang="0">
                  <a:pos x="944" y="448"/>
                </a:cxn>
                <a:cxn ang="0">
                  <a:pos x="934" y="376"/>
                </a:cxn>
                <a:cxn ang="0">
                  <a:pos x="886" y="248"/>
                </a:cxn>
                <a:cxn ang="0">
                  <a:pos x="806" y="138"/>
                </a:cxn>
                <a:cxn ang="0">
                  <a:pos x="696" y="58"/>
                </a:cxn>
                <a:cxn ang="0">
                  <a:pos x="568" y="10"/>
                </a:cxn>
                <a:cxn ang="0">
                  <a:pos x="496" y="0"/>
                </a:cxn>
                <a:cxn ang="0">
                  <a:pos x="448" y="0"/>
                </a:cxn>
                <a:cxn ang="0">
                  <a:pos x="376" y="10"/>
                </a:cxn>
                <a:cxn ang="0">
                  <a:pos x="248" y="58"/>
                </a:cxn>
                <a:cxn ang="0">
                  <a:pos x="138" y="138"/>
                </a:cxn>
                <a:cxn ang="0">
                  <a:pos x="58" y="248"/>
                </a:cxn>
                <a:cxn ang="0">
                  <a:pos x="10" y="376"/>
                </a:cxn>
                <a:cxn ang="0">
                  <a:pos x="0" y="448"/>
                </a:cxn>
                <a:cxn ang="0">
                  <a:pos x="80" y="472"/>
                </a:cxn>
                <a:cxn ang="0">
                  <a:pos x="88" y="394"/>
                </a:cxn>
                <a:cxn ang="0">
                  <a:pos x="128" y="286"/>
                </a:cxn>
                <a:cxn ang="0">
                  <a:pos x="194" y="194"/>
                </a:cxn>
                <a:cxn ang="0">
                  <a:pos x="286" y="128"/>
                </a:cxn>
                <a:cxn ang="0">
                  <a:pos x="394" y="88"/>
                </a:cxn>
                <a:cxn ang="0">
                  <a:pos x="472" y="80"/>
                </a:cxn>
                <a:cxn ang="0">
                  <a:pos x="588" y="98"/>
                </a:cxn>
                <a:cxn ang="0">
                  <a:pos x="692" y="148"/>
                </a:cxn>
                <a:cxn ang="0">
                  <a:pos x="774" y="222"/>
                </a:cxn>
                <a:cxn ang="0">
                  <a:pos x="834" y="320"/>
                </a:cxn>
                <a:cxn ang="0">
                  <a:pos x="862" y="432"/>
                </a:cxn>
                <a:cxn ang="0">
                  <a:pos x="862" y="512"/>
                </a:cxn>
                <a:cxn ang="0">
                  <a:pos x="834" y="624"/>
                </a:cxn>
                <a:cxn ang="0">
                  <a:pos x="774" y="722"/>
                </a:cxn>
                <a:cxn ang="0">
                  <a:pos x="692" y="796"/>
                </a:cxn>
                <a:cxn ang="0">
                  <a:pos x="588" y="846"/>
                </a:cxn>
                <a:cxn ang="0">
                  <a:pos x="472" y="864"/>
                </a:cxn>
                <a:cxn ang="0">
                  <a:pos x="394" y="856"/>
                </a:cxn>
                <a:cxn ang="0">
                  <a:pos x="286" y="816"/>
                </a:cxn>
                <a:cxn ang="0">
                  <a:pos x="194" y="750"/>
                </a:cxn>
                <a:cxn ang="0">
                  <a:pos x="128" y="658"/>
                </a:cxn>
                <a:cxn ang="0">
                  <a:pos x="88" y="550"/>
                </a:cxn>
                <a:cxn ang="0">
                  <a:pos x="80" y="472"/>
                </a:cxn>
              </a:cxnLst>
              <a:rect l="0" t="0" r="r" b="b"/>
              <a:pathLst>
                <a:path w="944" h="944">
                  <a:moveTo>
                    <a:pt x="0" y="472"/>
                  </a:moveTo>
                  <a:lnTo>
                    <a:pt x="0" y="472"/>
                  </a:lnTo>
                  <a:lnTo>
                    <a:pt x="0" y="496"/>
                  </a:lnTo>
                  <a:lnTo>
                    <a:pt x="2" y="520"/>
                  </a:lnTo>
                  <a:lnTo>
                    <a:pt x="6" y="544"/>
                  </a:lnTo>
                  <a:lnTo>
                    <a:pt x="10" y="568"/>
                  </a:lnTo>
                  <a:lnTo>
                    <a:pt x="22" y="612"/>
                  </a:lnTo>
                  <a:lnTo>
                    <a:pt x="38" y="656"/>
                  </a:lnTo>
                  <a:lnTo>
                    <a:pt x="58" y="696"/>
                  </a:lnTo>
                  <a:lnTo>
                    <a:pt x="80" y="736"/>
                  </a:lnTo>
                  <a:lnTo>
                    <a:pt x="108" y="772"/>
                  </a:lnTo>
                  <a:lnTo>
                    <a:pt x="138" y="806"/>
                  </a:lnTo>
                  <a:lnTo>
                    <a:pt x="172" y="836"/>
                  </a:lnTo>
                  <a:lnTo>
                    <a:pt x="208" y="864"/>
                  </a:lnTo>
                  <a:lnTo>
                    <a:pt x="248" y="886"/>
                  </a:lnTo>
                  <a:lnTo>
                    <a:pt x="288" y="906"/>
                  </a:lnTo>
                  <a:lnTo>
                    <a:pt x="332" y="922"/>
                  </a:lnTo>
                  <a:lnTo>
                    <a:pt x="376" y="934"/>
                  </a:lnTo>
                  <a:lnTo>
                    <a:pt x="400" y="938"/>
                  </a:lnTo>
                  <a:lnTo>
                    <a:pt x="424" y="942"/>
                  </a:lnTo>
                  <a:lnTo>
                    <a:pt x="448" y="944"/>
                  </a:lnTo>
                  <a:lnTo>
                    <a:pt x="472" y="944"/>
                  </a:lnTo>
                  <a:lnTo>
                    <a:pt x="472" y="944"/>
                  </a:lnTo>
                  <a:lnTo>
                    <a:pt x="496" y="944"/>
                  </a:lnTo>
                  <a:lnTo>
                    <a:pt x="520" y="942"/>
                  </a:lnTo>
                  <a:lnTo>
                    <a:pt x="544" y="938"/>
                  </a:lnTo>
                  <a:lnTo>
                    <a:pt x="568" y="934"/>
                  </a:lnTo>
                  <a:lnTo>
                    <a:pt x="612" y="922"/>
                  </a:lnTo>
                  <a:lnTo>
                    <a:pt x="656" y="906"/>
                  </a:lnTo>
                  <a:lnTo>
                    <a:pt x="696" y="886"/>
                  </a:lnTo>
                  <a:lnTo>
                    <a:pt x="736" y="864"/>
                  </a:lnTo>
                  <a:lnTo>
                    <a:pt x="772" y="836"/>
                  </a:lnTo>
                  <a:lnTo>
                    <a:pt x="806" y="806"/>
                  </a:lnTo>
                  <a:lnTo>
                    <a:pt x="836" y="772"/>
                  </a:lnTo>
                  <a:lnTo>
                    <a:pt x="864" y="736"/>
                  </a:lnTo>
                  <a:lnTo>
                    <a:pt x="886" y="696"/>
                  </a:lnTo>
                  <a:lnTo>
                    <a:pt x="906" y="656"/>
                  </a:lnTo>
                  <a:lnTo>
                    <a:pt x="922" y="612"/>
                  </a:lnTo>
                  <a:lnTo>
                    <a:pt x="934" y="568"/>
                  </a:lnTo>
                  <a:lnTo>
                    <a:pt x="938" y="544"/>
                  </a:lnTo>
                  <a:lnTo>
                    <a:pt x="942" y="520"/>
                  </a:lnTo>
                  <a:lnTo>
                    <a:pt x="944" y="496"/>
                  </a:lnTo>
                  <a:lnTo>
                    <a:pt x="944" y="472"/>
                  </a:lnTo>
                  <a:lnTo>
                    <a:pt x="944" y="472"/>
                  </a:lnTo>
                  <a:lnTo>
                    <a:pt x="944" y="448"/>
                  </a:lnTo>
                  <a:lnTo>
                    <a:pt x="942" y="424"/>
                  </a:lnTo>
                  <a:lnTo>
                    <a:pt x="938" y="400"/>
                  </a:lnTo>
                  <a:lnTo>
                    <a:pt x="934" y="376"/>
                  </a:lnTo>
                  <a:lnTo>
                    <a:pt x="922" y="332"/>
                  </a:lnTo>
                  <a:lnTo>
                    <a:pt x="906" y="288"/>
                  </a:lnTo>
                  <a:lnTo>
                    <a:pt x="886" y="248"/>
                  </a:lnTo>
                  <a:lnTo>
                    <a:pt x="864" y="208"/>
                  </a:lnTo>
                  <a:lnTo>
                    <a:pt x="836" y="172"/>
                  </a:lnTo>
                  <a:lnTo>
                    <a:pt x="806" y="138"/>
                  </a:lnTo>
                  <a:lnTo>
                    <a:pt x="772" y="108"/>
                  </a:lnTo>
                  <a:lnTo>
                    <a:pt x="736" y="80"/>
                  </a:lnTo>
                  <a:lnTo>
                    <a:pt x="696" y="58"/>
                  </a:lnTo>
                  <a:lnTo>
                    <a:pt x="656" y="38"/>
                  </a:lnTo>
                  <a:lnTo>
                    <a:pt x="612" y="22"/>
                  </a:lnTo>
                  <a:lnTo>
                    <a:pt x="568" y="10"/>
                  </a:lnTo>
                  <a:lnTo>
                    <a:pt x="544" y="6"/>
                  </a:lnTo>
                  <a:lnTo>
                    <a:pt x="520" y="2"/>
                  </a:lnTo>
                  <a:lnTo>
                    <a:pt x="496" y="0"/>
                  </a:lnTo>
                  <a:lnTo>
                    <a:pt x="472" y="0"/>
                  </a:lnTo>
                  <a:lnTo>
                    <a:pt x="472" y="0"/>
                  </a:lnTo>
                  <a:lnTo>
                    <a:pt x="448" y="0"/>
                  </a:lnTo>
                  <a:lnTo>
                    <a:pt x="424" y="2"/>
                  </a:lnTo>
                  <a:lnTo>
                    <a:pt x="400" y="6"/>
                  </a:lnTo>
                  <a:lnTo>
                    <a:pt x="376" y="10"/>
                  </a:lnTo>
                  <a:lnTo>
                    <a:pt x="332" y="22"/>
                  </a:lnTo>
                  <a:lnTo>
                    <a:pt x="288" y="38"/>
                  </a:lnTo>
                  <a:lnTo>
                    <a:pt x="248" y="58"/>
                  </a:lnTo>
                  <a:lnTo>
                    <a:pt x="208" y="80"/>
                  </a:lnTo>
                  <a:lnTo>
                    <a:pt x="172" y="108"/>
                  </a:lnTo>
                  <a:lnTo>
                    <a:pt x="138" y="138"/>
                  </a:lnTo>
                  <a:lnTo>
                    <a:pt x="108" y="172"/>
                  </a:lnTo>
                  <a:lnTo>
                    <a:pt x="80" y="208"/>
                  </a:lnTo>
                  <a:lnTo>
                    <a:pt x="58" y="248"/>
                  </a:lnTo>
                  <a:lnTo>
                    <a:pt x="38" y="288"/>
                  </a:lnTo>
                  <a:lnTo>
                    <a:pt x="22" y="332"/>
                  </a:lnTo>
                  <a:lnTo>
                    <a:pt x="10" y="376"/>
                  </a:lnTo>
                  <a:lnTo>
                    <a:pt x="6" y="400"/>
                  </a:lnTo>
                  <a:lnTo>
                    <a:pt x="2" y="424"/>
                  </a:lnTo>
                  <a:lnTo>
                    <a:pt x="0" y="448"/>
                  </a:lnTo>
                  <a:lnTo>
                    <a:pt x="0" y="472"/>
                  </a:lnTo>
                  <a:lnTo>
                    <a:pt x="0" y="472"/>
                  </a:lnTo>
                  <a:close/>
                  <a:moveTo>
                    <a:pt x="80" y="472"/>
                  </a:moveTo>
                  <a:lnTo>
                    <a:pt x="80" y="472"/>
                  </a:lnTo>
                  <a:lnTo>
                    <a:pt x="82" y="432"/>
                  </a:lnTo>
                  <a:lnTo>
                    <a:pt x="88" y="394"/>
                  </a:lnTo>
                  <a:lnTo>
                    <a:pt x="98" y="356"/>
                  </a:lnTo>
                  <a:lnTo>
                    <a:pt x="110" y="320"/>
                  </a:lnTo>
                  <a:lnTo>
                    <a:pt x="128" y="286"/>
                  </a:lnTo>
                  <a:lnTo>
                    <a:pt x="148" y="252"/>
                  </a:lnTo>
                  <a:lnTo>
                    <a:pt x="170" y="222"/>
                  </a:lnTo>
                  <a:lnTo>
                    <a:pt x="194" y="194"/>
                  </a:lnTo>
                  <a:lnTo>
                    <a:pt x="222" y="170"/>
                  </a:lnTo>
                  <a:lnTo>
                    <a:pt x="252" y="148"/>
                  </a:lnTo>
                  <a:lnTo>
                    <a:pt x="286" y="128"/>
                  </a:lnTo>
                  <a:lnTo>
                    <a:pt x="320" y="110"/>
                  </a:lnTo>
                  <a:lnTo>
                    <a:pt x="356" y="98"/>
                  </a:lnTo>
                  <a:lnTo>
                    <a:pt x="394" y="88"/>
                  </a:lnTo>
                  <a:lnTo>
                    <a:pt x="432" y="82"/>
                  </a:lnTo>
                  <a:lnTo>
                    <a:pt x="472" y="80"/>
                  </a:lnTo>
                  <a:lnTo>
                    <a:pt x="472" y="80"/>
                  </a:lnTo>
                  <a:lnTo>
                    <a:pt x="512" y="82"/>
                  </a:lnTo>
                  <a:lnTo>
                    <a:pt x="550" y="88"/>
                  </a:lnTo>
                  <a:lnTo>
                    <a:pt x="588" y="98"/>
                  </a:lnTo>
                  <a:lnTo>
                    <a:pt x="624" y="110"/>
                  </a:lnTo>
                  <a:lnTo>
                    <a:pt x="658" y="128"/>
                  </a:lnTo>
                  <a:lnTo>
                    <a:pt x="692" y="148"/>
                  </a:lnTo>
                  <a:lnTo>
                    <a:pt x="722" y="170"/>
                  </a:lnTo>
                  <a:lnTo>
                    <a:pt x="750" y="194"/>
                  </a:lnTo>
                  <a:lnTo>
                    <a:pt x="774" y="222"/>
                  </a:lnTo>
                  <a:lnTo>
                    <a:pt x="796" y="252"/>
                  </a:lnTo>
                  <a:lnTo>
                    <a:pt x="816" y="286"/>
                  </a:lnTo>
                  <a:lnTo>
                    <a:pt x="834" y="320"/>
                  </a:lnTo>
                  <a:lnTo>
                    <a:pt x="846" y="356"/>
                  </a:lnTo>
                  <a:lnTo>
                    <a:pt x="856" y="394"/>
                  </a:lnTo>
                  <a:lnTo>
                    <a:pt x="862" y="432"/>
                  </a:lnTo>
                  <a:lnTo>
                    <a:pt x="864" y="472"/>
                  </a:lnTo>
                  <a:lnTo>
                    <a:pt x="864" y="472"/>
                  </a:lnTo>
                  <a:lnTo>
                    <a:pt x="862" y="512"/>
                  </a:lnTo>
                  <a:lnTo>
                    <a:pt x="856" y="550"/>
                  </a:lnTo>
                  <a:lnTo>
                    <a:pt x="846" y="588"/>
                  </a:lnTo>
                  <a:lnTo>
                    <a:pt x="834" y="624"/>
                  </a:lnTo>
                  <a:lnTo>
                    <a:pt x="816" y="658"/>
                  </a:lnTo>
                  <a:lnTo>
                    <a:pt x="796" y="692"/>
                  </a:lnTo>
                  <a:lnTo>
                    <a:pt x="774" y="722"/>
                  </a:lnTo>
                  <a:lnTo>
                    <a:pt x="750" y="750"/>
                  </a:lnTo>
                  <a:lnTo>
                    <a:pt x="722" y="774"/>
                  </a:lnTo>
                  <a:lnTo>
                    <a:pt x="692" y="796"/>
                  </a:lnTo>
                  <a:lnTo>
                    <a:pt x="658" y="816"/>
                  </a:lnTo>
                  <a:lnTo>
                    <a:pt x="624" y="834"/>
                  </a:lnTo>
                  <a:lnTo>
                    <a:pt x="588" y="846"/>
                  </a:lnTo>
                  <a:lnTo>
                    <a:pt x="550" y="856"/>
                  </a:lnTo>
                  <a:lnTo>
                    <a:pt x="512" y="862"/>
                  </a:lnTo>
                  <a:lnTo>
                    <a:pt x="472" y="864"/>
                  </a:lnTo>
                  <a:lnTo>
                    <a:pt x="472" y="864"/>
                  </a:lnTo>
                  <a:lnTo>
                    <a:pt x="432" y="862"/>
                  </a:lnTo>
                  <a:lnTo>
                    <a:pt x="394" y="856"/>
                  </a:lnTo>
                  <a:lnTo>
                    <a:pt x="356" y="846"/>
                  </a:lnTo>
                  <a:lnTo>
                    <a:pt x="320" y="834"/>
                  </a:lnTo>
                  <a:lnTo>
                    <a:pt x="286" y="816"/>
                  </a:lnTo>
                  <a:lnTo>
                    <a:pt x="252" y="796"/>
                  </a:lnTo>
                  <a:lnTo>
                    <a:pt x="222" y="774"/>
                  </a:lnTo>
                  <a:lnTo>
                    <a:pt x="194" y="750"/>
                  </a:lnTo>
                  <a:lnTo>
                    <a:pt x="170" y="722"/>
                  </a:lnTo>
                  <a:lnTo>
                    <a:pt x="148" y="692"/>
                  </a:lnTo>
                  <a:lnTo>
                    <a:pt x="128" y="658"/>
                  </a:lnTo>
                  <a:lnTo>
                    <a:pt x="110" y="624"/>
                  </a:lnTo>
                  <a:lnTo>
                    <a:pt x="98" y="588"/>
                  </a:lnTo>
                  <a:lnTo>
                    <a:pt x="88" y="550"/>
                  </a:lnTo>
                  <a:lnTo>
                    <a:pt x="82" y="512"/>
                  </a:lnTo>
                  <a:lnTo>
                    <a:pt x="80" y="472"/>
                  </a:lnTo>
                  <a:lnTo>
                    <a:pt x="80" y="472"/>
                  </a:lnTo>
                  <a:close/>
                </a:path>
              </a:pathLst>
            </a:custGeom>
            <a:grpFill/>
            <a:ln w="9525">
              <a:noFill/>
              <a:round/>
              <a:headEnd/>
              <a:tailEnd/>
            </a:ln>
            <a:sp3d extrusionH="114300" prstMaterial="matte">
              <a:bevelT w="38100" h="38100"/>
            </a:sp3d>
          </p:spPr>
          <p:txBody>
            <a:bodyPr/>
            <a:lstStyle/>
            <a:p>
              <a:pPr fontAlgn="auto" latinLnBrk="1">
                <a:spcBef>
                  <a:spcPts val="0"/>
                </a:spcBef>
                <a:spcAft>
                  <a:spcPts val="0"/>
                </a:spcAft>
                <a:buFontTx/>
                <a:buNone/>
                <a:defRPr/>
              </a:pPr>
              <a:endParaRPr kumimoji="0" lang="ko-KR" altLang="en-US" sz="1800">
                <a:solidFill>
                  <a:schemeClr val="tx1"/>
                </a:solidFill>
                <a:latin typeface="+mn-lt"/>
                <a:ea typeface="+mn-ea"/>
              </a:endParaRPr>
            </a:p>
          </p:txBody>
        </p:sp>
        <p:sp>
          <p:nvSpPr>
            <p:cNvPr id="9" name="Freeform 6"/>
            <p:cNvSpPr>
              <a:spLocks noEditPoints="1"/>
            </p:cNvSpPr>
            <p:nvPr/>
          </p:nvSpPr>
          <p:spPr bwMode="auto">
            <a:xfrm>
              <a:off x="2706" y="762"/>
              <a:ext cx="1232" cy="1232"/>
            </a:xfrm>
            <a:custGeom>
              <a:avLst/>
              <a:gdLst/>
              <a:ahLst/>
              <a:cxnLst>
                <a:cxn ang="0">
                  <a:pos x="8" y="710"/>
                </a:cxn>
                <a:cxn ang="0">
                  <a:pos x="48" y="856"/>
                </a:cxn>
                <a:cxn ang="0">
                  <a:pos x="122" y="984"/>
                </a:cxn>
                <a:cxn ang="0">
                  <a:pos x="224" y="1092"/>
                </a:cxn>
                <a:cxn ang="0">
                  <a:pos x="350" y="1172"/>
                </a:cxn>
                <a:cxn ang="0">
                  <a:pos x="492" y="1220"/>
                </a:cxn>
                <a:cxn ang="0">
                  <a:pos x="616" y="1232"/>
                </a:cxn>
                <a:cxn ang="0">
                  <a:pos x="770" y="1212"/>
                </a:cxn>
                <a:cxn ang="0">
                  <a:pos x="910" y="1158"/>
                </a:cxn>
                <a:cxn ang="0">
                  <a:pos x="1030" y="1072"/>
                </a:cxn>
                <a:cxn ang="0">
                  <a:pos x="1126" y="960"/>
                </a:cxn>
                <a:cxn ang="0">
                  <a:pos x="1194" y="828"/>
                </a:cxn>
                <a:cxn ang="0">
                  <a:pos x="1228" y="678"/>
                </a:cxn>
                <a:cxn ang="0">
                  <a:pos x="1228" y="554"/>
                </a:cxn>
                <a:cxn ang="0">
                  <a:pos x="1194" y="404"/>
                </a:cxn>
                <a:cxn ang="0">
                  <a:pos x="1126" y="272"/>
                </a:cxn>
                <a:cxn ang="0">
                  <a:pos x="1030" y="160"/>
                </a:cxn>
                <a:cxn ang="0">
                  <a:pos x="910" y="74"/>
                </a:cxn>
                <a:cxn ang="0">
                  <a:pos x="770" y="20"/>
                </a:cxn>
                <a:cxn ang="0">
                  <a:pos x="616" y="0"/>
                </a:cxn>
                <a:cxn ang="0">
                  <a:pos x="492" y="12"/>
                </a:cxn>
                <a:cxn ang="0">
                  <a:pos x="350" y="60"/>
                </a:cxn>
                <a:cxn ang="0">
                  <a:pos x="224" y="140"/>
                </a:cxn>
                <a:cxn ang="0">
                  <a:pos x="122" y="248"/>
                </a:cxn>
                <a:cxn ang="0">
                  <a:pos x="48" y="376"/>
                </a:cxn>
                <a:cxn ang="0">
                  <a:pos x="8" y="522"/>
                </a:cxn>
                <a:cxn ang="0">
                  <a:pos x="80" y="616"/>
                </a:cxn>
                <a:cxn ang="0">
                  <a:pos x="90" y="508"/>
                </a:cxn>
                <a:cxn ang="0">
                  <a:pos x="132" y="384"/>
                </a:cxn>
                <a:cxn ang="0">
                  <a:pos x="202" y="276"/>
                </a:cxn>
                <a:cxn ang="0">
                  <a:pos x="296" y="186"/>
                </a:cxn>
                <a:cxn ang="0">
                  <a:pos x="408" y="122"/>
                </a:cxn>
                <a:cxn ang="0">
                  <a:pos x="534" y="86"/>
                </a:cxn>
                <a:cxn ang="0">
                  <a:pos x="644" y="80"/>
                </a:cxn>
                <a:cxn ang="0">
                  <a:pos x="776" y="104"/>
                </a:cxn>
                <a:cxn ang="0">
                  <a:pos x="894" y="158"/>
                </a:cxn>
                <a:cxn ang="0">
                  <a:pos x="994" y="238"/>
                </a:cxn>
                <a:cxn ang="0">
                  <a:pos x="1074" y="338"/>
                </a:cxn>
                <a:cxn ang="0">
                  <a:pos x="1128" y="456"/>
                </a:cxn>
                <a:cxn ang="0">
                  <a:pos x="1152" y="588"/>
                </a:cxn>
                <a:cxn ang="0">
                  <a:pos x="1146" y="698"/>
                </a:cxn>
                <a:cxn ang="0">
                  <a:pos x="1110" y="824"/>
                </a:cxn>
                <a:cxn ang="0">
                  <a:pos x="1046" y="936"/>
                </a:cxn>
                <a:cxn ang="0">
                  <a:pos x="956" y="1030"/>
                </a:cxn>
                <a:cxn ang="0">
                  <a:pos x="848" y="1100"/>
                </a:cxn>
                <a:cxn ang="0">
                  <a:pos x="724" y="1142"/>
                </a:cxn>
                <a:cxn ang="0">
                  <a:pos x="616" y="1152"/>
                </a:cxn>
                <a:cxn ang="0">
                  <a:pos x="482" y="1136"/>
                </a:cxn>
                <a:cxn ang="0">
                  <a:pos x="360" y="1088"/>
                </a:cxn>
                <a:cxn ang="0">
                  <a:pos x="256" y="1012"/>
                </a:cxn>
                <a:cxn ang="0">
                  <a:pos x="172" y="916"/>
                </a:cxn>
                <a:cxn ang="0">
                  <a:pos x="112" y="800"/>
                </a:cxn>
                <a:cxn ang="0">
                  <a:pos x="82" y="670"/>
                </a:cxn>
              </a:cxnLst>
              <a:rect l="0" t="0" r="r" b="b"/>
              <a:pathLst>
                <a:path w="1232" h="1232">
                  <a:moveTo>
                    <a:pt x="0" y="616"/>
                  </a:moveTo>
                  <a:lnTo>
                    <a:pt x="0" y="616"/>
                  </a:lnTo>
                  <a:lnTo>
                    <a:pt x="0" y="648"/>
                  </a:lnTo>
                  <a:lnTo>
                    <a:pt x="4" y="678"/>
                  </a:lnTo>
                  <a:lnTo>
                    <a:pt x="8" y="710"/>
                  </a:lnTo>
                  <a:lnTo>
                    <a:pt x="12" y="740"/>
                  </a:lnTo>
                  <a:lnTo>
                    <a:pt x="20" y="770"/>
                  </a:lnTo>
                  <a:lnTo>
                    <a:pt x="28" y="798"/>
                  </a:lnTo>
                  <a:lnTo>
                    <a:pt x="38" y="828"/>
                  </a:lnTo>
                  <a:lnTo>
                    <a:pt x="48" y="856"/>
                  </a:lnTo>
                  <a:lnTo>
                    <a:pt x="60" y="882"/>
                  </a:lnTo>
                  <a:lnTo>
                    <a:pt x="74" y="910"/>
                  </a:lnTo>
                  <a:lnTo>
                    <a:pt x="90" y="936"/>
                  </a:lnTo>
                  <a:lnTo>
                    <a:pt x="106" y="960"/>
                  </a:lnTo>
                  <a:lnTo>
                    <a:pt x="122" y="984"/>
                  </a:lnTo>
                  <a:lnTo>
                    <a:pt x="140" y="1008"/>
                  </a:lnTo>
                  <a:lnTo>
                    <a:pt x="160" y="1030"/>
                  </a:lnTo>
                  <a:lnTo>
                    <a:pt x="180" y="1052"/>
                  </a:lnTo>
                  <a:lnTo>
                    <a:pt x="202" y="1072"/>
                  </a:lnTo>
                  <a:lnTo>
                    <a:pt x="224" y="1092"/>
                  </a:lnTo>
                  <a:lnTo>
                    <a:pt x="248" y="1110"/>
                  </a:lnTo>
                  <a:lnTo>
                    <a:pt x="272" y="1126"/>
                  </a:lnTo>
                  <a:lnTo>
                    <a:pt x="296" y="1142"/>
                  </a:lnTo>
                  <a:lnTo>
                    <a:pt x="322" y="1158"/>
                  </a:lnTo>
                  <a:lnTo>
                    <a:pt x="350" y="1172"/>
                  </a:lnTo>
                  <a:lnTo>
                    <a:pt x="376" y="1184"/>
                  </a:lnTo>
                  <a:lnTo>
                    <a:pt x="404" y="1194"/>
                  </a:lnTo>
                  <a:lnTo>
                    <a:pt x="434" y="1204"/>
                  </a:lnTo>
                  <a:lnTo>
                    <a:pt x="462" y="1212"/>
                  </a:lnTo>
                  <a:lnTo>
                    <a:pt x="492" y="1220"/>
                  </a:lnTo>
                  <a:lnTo>
                    <a:pt x="522" y="1224"/>
                  </a:lnTo>
                  <a:lnTo>
                    <a:pt x="554" y="1228"/>
                  </a:lnTo>
                  <a:lnTo>
                    <a:pt x="584" y="1232"/>
                  </a:lnTo>
                  <a:lnTo>
                    <a:pt x="616" y="1232"/>
                  </a:lnTo>
                  <a:lnTo>
                    <a:pt x="616" y="1232"/>
                  </a:lnTo>
                  <a:lnTo>
                    <a:pt x="648" y="1232"/>
                  </a:lnTo>
                  <a:lnTo>
                    <a:pt x="678" y="1228"/>
                  </a:lnTo>
                  <a:lnTo>
                    <a:pt x="710" y="1224"/>
                  </a:lnTo>
                  <a:lnTo>
                    <a:pt x="740" y="1220"/>
                  </a:lnTo>
                  <a:lnTo>
                    <a:pt x="770" y="1212"/>
                  </a:lnTo>
                  <a:lnTo>
                    <a:pt x="798" y="1204"/>
                  </a:lnTo>
                  <a:lnTo>
                    <a:pt x="828" y="1194"/>
                  </a:lnTo>
                  <a:lnTo>
                    <a:pt x="856" y="1184"/>
                  </a:lnTo>
                  <a:lnTo>
                    <a:pt x="882" y="1172"/>
                  </a:lnTo>
                  <a:lnTo>
                    <a:pt x="910" y="1158"/>
                  </a:lnTo>
                  <a:lnTo>
                    <a:pt x="936" y="1142"/>
                  </a:lnTo>
                  <a:lnTo>
                    <a:pt x="960" y="1126"/>
                  </a:lnTo>
                  <a:lnTo>
                    <a:pt x="984" y="1110"/>
                  </a:lnTo>
                  <a:lnTo>
                    <a:pt x="1008" y="1092"/>
                  </a:lnTo>
                  <a:lnTo>
                    <a:pt x="1030" y="1072"/>
                  </a:lnTo>
                  <a:lnTo>
                    <a:pt x="1052" y="1052"/>
                  </a:lnTo>
                  <a:lnTo>
                    <a:pt x="1072" y="1030"/>
                  </a:lnTo>
                  <a:lnTo>
                    <a:pt x="1092" y="1008"/>
                  </a:lnTo>
                  <a:lnTo>
                    <a:pt x="1110" y="984"/>
                  </a:lnTo>
                  <a:lnTo>
                    <a:pt x="1126" y="960"/>
                  </a:lnTo>
                  <a:lnTo>
                    <a:pt x="1142" y="936"/>
                  </a:lnTo>
                  <a:lnTo>
                    <a:pt x="1158" y="910"/>
                  </a:lnTo>
                  <a:lnTo>
                    <a:pt x="1172" y="882"/>
                  </a:lnTo>
                  <a:lnTo>
                    <a:pt x="1184" y="856"/>
                  </a:lnTo>
                  <a:lnTo>
                    <a:pt x="1194" y="828"/>
                  </a:lnTo>
                  <a:lnTo>
                    <a:pt x="1204" y="798"/>
                  </a:lnTo>
                  <a:lnTo>
                    <a:pt x="1212" y="770"/>
                  </a:lnTo>
                  <a:lnTo>
                    <a:pt x="1220" y="740"/>
                  </a:lnTo>
                  <a:lnTo>
                    <a:pt x="1224" y="710"/>
                  </a:lnTo>
                  <a:lnTo>
                    <a:pt x="1228" y="678"/>
                  </a:lnTo>
                  <a:lnTo>
                    <a:pt x="1232" y="648"/>
                  </a:lnTo>
                  <a:lnTo>
                    <a:pt x="1232" y="616"/>
                  </a:lnTo>
                  <a:lnTo>
                    <a:pt x="1232" y="616"/>
                  </a:lnTo>
                  <a:lnTo>
                    <a:pt x="1232" y="584"/>
                  </a:lnTo>
                  <a:lnTo>
                    <a:pt x="1228" y="554"/>
                  </a:lnTo>
                  <a:lnTo>
                    <a:pt x="1224" y="522"/>
                  </a:lnTo>
                  <a:lnTo>
                    <a:pt x="1220" y="492"/>
                  </a:lnTo>
                  <a:lnTo>
                    <a:pt x="1212" y="462"/>
                  </a:lnTo>
                  <a:lnTo>
                    <a:pt x="1204" y="434"/>
                  </a:lnTo>
                  <a:lnTo>
                    <a:pt x="1194" y="404"/>
                  </a:lnTo>
                  <a:lnTo>
                    <a:pt x="1184" y="376"/>
                  </a:lnTo>
                  <a:lnTo>
                    <a:pt x="1172" y="350"/>
                  </a:lnTo>
                  <a:lnTo>
                    <a:pt x="1158" y="322"/>
                  </a:lnTo>
                  <a:lnTo>
                    <a:pt x="1142" y="296"/>
                  </a:lnTo>
                  <a:lnTo>
                    <a:pt x="1126" y="272"/>
                  </a:lnTo>
                  <a:lnTo>
                    <a:pt x="1110" y="248"/>
                  </a:lnTo>
                  <a:lnTo>
                    <a:pt x="1092" y="224"/>
                  </a:lnTo>
                  <a:lnTo>
                    <a:pt x="1072" y="202"/>
                  </a:lnTo>
                  <a:lnTo>
                    <a:pt x="1052" y="180"/>
                  </a:lnTo>
                  <a:lnTo>
                    <a:pt x="1030" y="160"/>
                  </a:lnTo>
                  <a:lnTo>
                    <a:pt x="1008" y="140"/>
                  </a:lnTo>
                  <a:lnTo>
                    <a:pt x="984" y="122"/>
                  </a:lnTo>
                  <a:lnTo>
                    <a:pt x="960" y="106"/>
                  </a:lnTo>
                  <a:lnTo>
                    <a:pt x="936" y="90"/>
                  </a:lnTo>
                  <a:lnTo>
                    <a:pt x="910" y="74"/>
                  </a:lnTo>
                  <a:lnTo>
                    <a:pt x="882" y="60"/>
                  </a:lnTo>
                  <a:lnTo>
                    <a:pt x="856" y="48"/>
                  </a:lnTo>
                  <a:lnTo>
                    <a:pt x="828" y="38"/>
                  </a:lnTo>
                  <a:lnTo>
                    <a:pt x="798" y="28"/>
                  </a:lnTo>
                  <a:lnTo>
                    <a:pt x="770" y="20"/>
                  </a:lnTo>
                  <a:lnTo>
                    <a:pt x="740" y="12"/>
                  </a:lnTo>
                  <a:lnTo>
                    <a:pt x="710" y="8"/>
                  </a:lnTo>
                  <a:lnTo>
                    <a:pt x="678" y="4"/>
                  </a:lnTo>
                  <a:lnTo>
                    <a:pt x="648" y="0"/>
                  </a:lnTo>
                  <a:lnTo>
                    <a:pt x="616" y="0"/>
                  </a:lnTo>
                  <a:lnTo>
                    <a:pt x="616" y="0"/>
                  </a:lnTo>
                  <a:lnTo>
                    <a:pt x="584" y="0"/>
                  </a:lnTo>
                  <a:lnTo>
                    <a:pt x="554" y="4"/>
                  </a:lnTo>
                  <a:lnTo>
                    <a:pt x="522" y="8"/>
                  </a:lnTo>
                  <a:lnTo>
                    <a:pt x="492" y="12"/>
                  </a:lnTo>
                  <a:lnTo>
                    <a:pt x="462" y="20"/>
                  </a:lnTo>
                  <a:lnTo>
                    <a:pt x="434" y="28"/>
                  </a:lnTo>
                  <a:lnTo>
                    <a:pt x="404" y="38"/>
                  </a:lnTo>
                  <a:lnTo>
                    <a:pt x="376" y="48"/>
                  </a:lnTo>
                  <a:lnTo>
                    <a:pt x="350" y="60"/>
                  </a:lnTo>
                  <a:lnTo>
                    <a:pt x="322" y="74"/>
                  </a:lnTo>
                  <a:lnTo>
                    <a:pt x="296" y="90"/>
                  </a:lnTo>
                  <a:lnTo>
                    <a:pt x="272" y="106"/>
                  </a:lnTo>
                  <a:lnTo>
                    <a:pt x="248" y="122"/>
                  </a:lnTo>
                  <a:lnTo>
                    <a:pt x="224" y="140"/>
                  </a:lnTo>
                  <a:lnTo>
                    <a:pt x="202" y="160"/>
                  </a:lnTo>
                  <a:lnTo>
                    <a:pt x="180" y="180"/>
                  </a:lnTo>
                  <a:lnTo>
                    <a:pt x="160" y="202"/>
                  </a:lnTo>
                  <a:lnTo>
                    <a:pt x="140" y="224"/>
                  </a:lnTo>
                  <a:lnTo>
                    <a:pt x="122" y="248"/>
                  </a:lnTo>
                  <a:lnTo>
                    <a:pt x="106" y="272"/>
                  </a:lnTo>
                  <a:lnTo>
                    <a:pt x="90" y="296"/>
                  </a:lnTo>
                  <a:lnTo>
                    <a:pt x="74" y="322"/>
                  </a:lnTo>
                  <a:lnTo>
                    <a:pt x="60" y="350"/>
                  </a:lnTo>
                  <a:lnTo>
                    <a:pt x="48" y="376"/>
                  </a:lnTo>
                  <a:lnTo>
                    <a:pt x="38" y="404"/>
                  </a:lnTo>
                  <a:lnTo>
                    <a:pt x="28" y="434"/>
                  </a:lnTo>
                  <a:lnTo>
                    <a:pt x="20" y="462"/>
                  </a:lnTo>
                  <a:lnTo>
                    <a:pt x="12" y="492"/>
                  </a:lnTo>
                  <a:lnTo>
                    <a:pt x="8" y="522"/>
                  </a:lnTo>
                  <a:lnTo>
                    <a:pt x="4" y="554"/>
                  </a:lnTo>
                  <a:lnTo>
                    <a:pt x="0" y="584"/>
                  </a:lnTo>
                  <a:lnTo>
                    <a:pt x="0" y="616"/>
                  </a:lnTo>
                  <a:lnTo>
                    <a:pt x="0" y="616"/>
                  </a:lnTo>
                  <a:close/>
                  <a:moveTo>
                    <a:pt x="80" y="616"/>
                  </a:moveTo>
                  <a:lnTo>
                    <a:pt x="80" y="616"/>
                  </a:lnTo>
                  <a:lnTo>
                    <a:pt x="80" y="588"/>
                  </a:lnTo>
                  <a:lnTo>
                    <a:pt x="82" y="562"/>
                  </a:lnTo>
                  <a:lnTo>
                    <a:pt x="86" y="534"/>
                  </a:lnTo>
                  <a:lnTo>
                    <a:pt x="90" y="508"/>
                  </a:lnTo>
                  <a:lnTo>
                    <a:pt x="96" y="482"/>
                  </a:lnTo>
                  <a:lnTo>
                    <a:pt x="104" y="456"/>
                  </a:lnTo>
                  <a:lnTo>
                    <a:pt x="112" y="432"/>
                  </a:lnTo>
                  <a:lnTo>
                    <a:pt x="122" y="408"/>
                  </a:lnTo>
                  <a:lnTo>
                    <a:pt x="132" y="384"/>
                  </a:lnTo>
                  <a:lnTo>
                    <a:pt x="144" y="360"/>
                  </a:lnTo>
                  <a:lnTo>
                    <a:pt x="158" y="338"/>
                  </a:lnTo>
                  <a:lnTo>
                    <a:pt x="172" y="316"/>
                  </a:lnTo>
                  <a:lnTo>
                    <a:pt x="186" y="296"/>
                  </a:lnTo>
                  <a:lnTo>
                    <a:pt x="202" y="276"/>
                  </a:lnTo>
                  <a:lnTo>
                    <a:pt x="220" y="256"/>
                  </a:lnTo>
                  <a:lnTo>
                    <a:pt x="238" y="238"/>
                  </a:lnTo>
                  <a:lnTo>
                    <a:pt x="256" y="220"/>
                  </a:lnTo>
                  <a:lnTo>
                    <a:pt x="276" y="202"/>
                  </a:lnTo>
                  <a:lnTo>
                    <a:pt x="296" y="186"/>
                  </a:lnTo>
                  <a:lnTo>
                    <a:pt x="316" y="172"/>
                  </a:lnTo>
                  <a:lnTo>
                    <a:pt x="338" y="158"/>
                  </a:lnTo>
                  <a:lnTo>
                    <a:pt x="360" y="144"/>
                  </a:lnTo>
                  <a:lnTo>
                    <a:pt x="384" y="132"/>
                  </a:lnTo>
                  <a:lnTo>
                    <a:pt x="408" y="122"/>
                  </a:lnTo>
                  <a:lnTo>
                    <a:pt x="432" y="112"/>
                  </a:lnTo>
                  <a:lnTo>
                    <a:pt x="456" y="104"/>
                  </a:lnTo>
                  <a:lnTo>
                    <a:pt x="482" y="96"/>
                  </a:lnTo>
                  <a:lnTo>
                    <a:pt x="508" y="90"/>
                  </a:lnTo>
                  <a:lnTo>
                    <a:pt x="534" y="86"/>
                  </a:lnTo>
                  <a:lnTo>
                    <a:pt x="562" y="82"/>
                  </a:lnTo>
                  <a:lnTo>
                    <a:pt x="588" y="80"/>
                  </a:lnTo>
                  <a:lnTo>
                    <a:pt x="616" y="80"/>
                  </a:lnTo>
                  <a:lnTo>
                    <a:pt x="616" y="80"/>
                  </a:lnTo>
                  <a:lnTo>
                    <a:pt x="644" y="80"/>
                  </a:lnTo>
                  <a:lnTo>
                    <a:pt x="670" y="82"/>
                  </a:lnTo>
                  <a:lnTo>
                    <a:pt x="698" y="86"/>
                  </a:lnTo>
                  <a:lnTo>
                    <a:pt x="724" y="90"/>
                  </a:lnTo>
                  <a:lnTo>
                    <a:pt x="750" y="96"/>
                  </a:lnTo>
                  <a:lnTo>
                    <a:pt x="776" y="104"/>
                  </a:lnTo>
                  <a:lnTo>
                    <a:pt x="800" y="112"/>
                  </a:lnTo>
                  <a:lnTo>
                    <a:pt x="824" y="122"/>
                  </a:lnTo>
                  <a:lnTo>
                    <a:pt x="848" y="132"/>
                  </a:lnTo>
                  <a:lnTo>
                    <a:pt x="872" y="144"/>
                  </a:lnTo>
                  <a:lnTo>
                    <a:pt x="894" y="158"/>
                  </a:lnTo>
                  <a:lnTo>
                    <a:pt x="916" y="172"/>
                  </a:lnTo>
                  <a:lnTo>
                    <a:pt x="936" y="186"/>
                  </a:lnTo>
                  <a:lnTo>
                    <a:pt x="956" y="202"/>
                  </a:lnTo>
                  <a:lnTo>
                    <a:pt x="976" y="220"/>
                  </a:lnTo>
                  <a:lnTo>
                    <a:pt x="994" y="238"/>
                  </a:lnTo>
                  <a:lnTo>
                    <a:pt x="1012" y="256"/>
                  </a:lnTo>
                  <a:lnTo>
                    <a:pt x="1030" y="276"/>
                  </a:lnTo>
                  <a:lnTo>
                    <a:pt x="1046" y="296"/>
                  </a:lnTo>
                  <a:lnTo>
                    <a:pt x="1060" y="316"/>
                  </a:lnTo>
                  <a:lnTo>
                    <a:pt x="1074" y="338"/>
                  </a:lnTo>
                  <a:lnTo>
                    <a:pt x="1088" y="360"/>
                  </a:lnTo>
                  <a:lnTo>
                    <a:pt x="1100" y="384"/>
                  </a:lnTo>
                  <a:lnTo>
                    <a:pt x="1110" y="408"/>
                  </a:lnTo>
                  <a:lnTo>
                    <a:pt x="1120" y="432"/>
                  </a:lnTo>
                  <a:lnTo>
                    <a:pt x="1128" y="456"/>
                  </a:lnTo>
                  <a:lnTo>
                    <a:pt x="1136" y="482"/>
                  </a:lnTo>
                  <a:lnTo>
                    <a:pt x="1142" y="508"/>
                  </a:lnTo>
                  <a:lnTo>
                    <a:pt x="1146" y="534"/>
                  </a:lnTo>
                  <a:lnTo>
                    <a:pt x="1150" y="562"/>
                  </a:lnTo>
                  <a:lnTo>
                    <a:pt x="1152" y="588"/>
                  </a:lnTo>
                  <a:lnTo>
                    <a:pt x="1152" y="616"/>
                  </a:lnTo>
                  <a:lnTo>
                    <a:pt x="1152" y="616"/>
                  </a:lnTo>
                  <a:lnTo>
                    <a:pt x="1152" y="644"/>
                  </a:lnTo>
                  <a:lnTo>
                    <a:pt x="1150" y="670"/>
                  </a:lnTo>
                  <a:lnTo>
                    <a:pt x="1146" y="698"/>
                  </a:lnTo>
                  <a:lnTo>
                    <a:pt x="1142" y="724"/>
                  </a:lnTo>
                  <a:lnTo>
                    <a:pt x="1136" y="750"/>
                  </a:lnTo>
                  <a:lnTo>
                    <a:pt x="1128" y="776"/>
                  </a:lnTo>
                  <a:lnTo>
                    <a:pt x="1120" y="800"/>
                  </a:lnTo>
                  <a:lnTo>
                    <a:pt x="1110" y="824"/>
                  </a:lnTo>
                  <a:lnTo>
                    <a:pt x="1100" y="848"/>
                  </a:lnTo>
                  <a:lnTo>
                    <a:pt x="1088" y="872"/>
                  </a:lnTo>
                  <a:lnTo>
                    <a:pt x="1074" y="894"/>
                  </a:lnTo>
                  <a:lnTo>
                    <a:pt x="1060" y="916"/>
                  </a:lnTo>
                  <a:lnTo>
                    <a:pt x="1046" y="936"/>
                  </a:lnTo>
                  <a:lnTo>
                    <a:pt x="1030" y="956"/>
                  </a:lnTo>
                  <a:lnTo>
                    <a:pt x="1012" y="976"/>
                  </a:lnTo>
                  <a:lnTo>
                    <a:pt x="994" y="994"/>
                  </a:lnTo>
                  <a:lnTo>
                    <a:pt x="976" y="1012"/>
                  </a:lnTo>
                  <a:lnTo>
                    <a:pt x="956" y="1030"/>
                  </a:lnTo>
                  <a:lnTo>
                    <a:pt x="936" y="1046"/>
                  </a:lnTo>
                  <a:lnTo>
                    <a:pt x="916" y="1060"/>
                  </a:lnTo>
                  <a:lnTo>
                    <a:pt x="894" y="1074"/>
                  </a:lnTo>
                  <a:lnTo>
                    <a:pt x="872" y="1088"/>
                  </a:lnTo>
                  <a:lnTo>
                    <a:pt x="848" y="1100"/>
                  </a:lnTo>
                  <a:lnTo>
                    <a:pt x="824" y="1110"/>
                  </a:lnTo>
                  <a:lnTo>
                    <a:pt x="800" y="1120"/>
                  </a:lnTo>
                  <a:lnTo>
                    <a:pt x="776" y="1128"/>
                  </a:lnTo>
                  <a:lnTo>
                    <a:pt x="750" y="1136"/>
                  </a:lnTo>
                  <a:lnTo>
                    <a:pt x="724" y="1142"/>
                  </a:lnTo>
                  <a:lnTo>
                    <a:pt x="698" y="1146"/>
                  </a:lnTo>
                  <a:lnTo>
                    <a:pt x="670" y="1150"/>
                  </a:lnTo>
                  <a:lnTo>
                    <a:pt x="644" y="1152"/>
                  </a:lnTo>
                  <a:lnTo>
                    <a:pt x="616" y="1152"/>
                  </a:lnTo>
                  <a:lnTo>
                    <a:pt x="616" y="1152"/>
                  </a:lnTo>
                  <a:lnTo>
                    <a:pt x="588" y="1152"/>
                  </a:lnTo>
                  <a:lnTo>
                    <a:pt x="562" y="1150"/>
                  </a:lnTo>
                  <a:lnTo>
                    <a:pt x="534" y="1146"/>
                  </a:lnTo>
                  <a:lnTo>
                    <a:pt x="508" y="1142"/>
                  </a:lnTo>
                  <a:lnTo>
                    <a:pt x="482" y="1136"/>
                  </a:lnTo>
                  <a:lnTo>
                    <a:pt x="456" y="1128"/>
                  </a:lnTo>
                  <a:lnTo>
                    <a:pt x="432" y="1120"/>
                  </a:lnTo>
                  <a:lnTo>
                    <a:pt x="408" y="1110"/>
                  </a:lnTo>
                  <a:lnTo>
                    <a:pt x="384" y="1100"/>
                  </a:lnTo>
                  <a:lnTo>
                    <a:pt x="360" y="1088"/>
                  </a:lnTo>
                  <a:lnTo>
                    <a:pt x="338" y="1074"/>
                  </a:lnTo>
                  <a:lnTo>
                    <a:pt x="316" y="1060"/>
                  </a:lnTo>
                  <a:lnTo>
                    <a:pt x="296" y="1046"/>
                  </a:lnTo>
                  <a:lnTo>
                    <a:pt x="276" y="1030"/>
                  </a:lnTo>
                  <a:lnTo>
                    <a:pt x="256" y="1012"/>
                  </a:lnTo>
                  <a:lnTo>
                    <a:pt x="238" y="994"/>
                  </a:lnTo>
                  <a:lnTo>
                    <a:pt x="220" y="976"/>
                  </a:lnTo>
                  <a:lnTo>
                    <a:pt x="202" y="956"/>
                  </a:lnTo>
                  <a:lnTo>
                    <a:pt x="186" y="936"/>
                  </a:lnTo>
                  <a:lnTo>
                    <a:pt x="172" y="916"/>
                  </a:lnTo>
                  <a:lnTo>
                    <a:pt x="158" y="894"/>
                  </a:lnTo>
                  <a:lnTo>
                    <a:pt x="144" y="872"/>
                  </a:lnTo>
                  <a:lnTo>
                    <a:pt x="132" y="848"/>
                  </a:lnTo>
                  <a:lnTo>
                    <a:pt x="122" y="824"/>
                  </a:lnTo>
                  <a:lnTo>
                    <a:pt x="112" y="800"/>
                  </a:lnTo>
                  <a:lnTo>
                    <a:pt x="104" y="776"/>
                  </a:lnTo>
                  <a:lnTo>
                    <a:pt x="96" y="750"/>
                  </a:lnTo>
                  <a:lnTo>
                    <a:pt x="90" y="724"/>
                  </a:lnTo>
                  <a:lnTo>
                    <a:pt x="86" y="698"/>
                  </a:lnTo>
                  <a:lnTo>
                    <a:pt x="82" y="670"/>
                  </a:lnTo>
                  <a:lnTo>
                    <a:pt x="80" y="644"/>
                  </a:lnTo>
                  <a:lnTo>
                    <a:pt x="80" y="616"/>
                  </a:lnTo>
                  <a:lnTo>
                    <a:pt x="80" y="616"/>
                  </a:lnTo>
                  <a:close/>
                </a:path>
              </a:pathLst>
            </a:custGeom>
            <a:grpFill/>
            <a:ln w="9525">
              <a:noFill/>
              <a:round/>
              <a:headEnd/>
              <a:tailEnd/>
            </a:ln>
            <a:sp3d extrusionH="114300" prstMaterial="matte">
              <a:bevelT w="38100" h="38100"/>
            </a:sp3d>
          </p:spPr>
          <p:txBody>
            <a:bodyPr/>
            <a:lstStyle/>
            <a:p>
              <a:pPr fontAlgn="auto" latinLnBrk="1">
                <a:spcBef>
                  <a:spcPts val="0"/>
                </a:spcBef>
                <a:spcAft>
                  <a:spcPts val="0"/>
                </a:spcAft>
                <a:buFontTx/>
                <a:buNone/>
                <a:defRPr/>
              </a:pPr>
              <a:endParaRPr kumimoji="0" lang="ko-KR" altLang="en-US" sz="1800">
                <a:solidFill>
                  <a:schemeClr val="tx1"/>
                </a:solidFill>
                <a:latin typeface="+mn-lt"/>
                <a:ea typeface="+mn-ea"/>
              </a:endParaRPr>
            </a:p>
          </p:txBody>
        </p:sp>
      </p:grpSp>
      <p:sp>
        <p:nvSpPr>
          <p:cNvPr id="7174" name="AutoShape 9"/>
          <p:cNvSpPr>
            <a:spLocks noChangeArrowheads="1"/>
          </p:cNvSpPr>
          <p:nvPr/>
        </p:nvSpPr>
        <p:spPr bwMode="auto">
          <a:xfrm>
            <a:off x="541338" y="3163888"/>
            <a:ext cx="7745412" cy="857250"/>
          </a:xfrm>
          <a:prstGeom prst="rightArrow">
            <a:avLst>
              <a:gd name="adj1" fmla="val 55185"/>
              <a:gd name="adj2" fmla="val 93573"/>
            </a:avLst>
          </a:prstGeom>
          <a:gradFill rotWithShape="1">
            <a:gsLst>
              <a:gs pos="0">
                <a:srgbClr val="90B0E0"/>
              </a:gs>
              <a:gs pos="100000">
                <a:srgbClr val="0C419A"/>
              </a:gs>
            </a:gsLst>
            <a:lin ang="0" scaled="1"/>
          </a:gradFill>
          <a:ln w="9525" algn="ctr">
            <a:noFill/>
            <a:miter lim="800000"/>
            <a:headEnd/>
            <a:tailEnd/>
          </a:ln>
        </p:spPr>
        <p:txBody>
          <a:bodyPr wrap="none" anchor="ctr"/>
          <a:lstStyle/>
          <a:p>
            <a:pPr latinLnBrk="1">
              <a:spcBef>
                <a:spcPct val="0"/>
              </a:spcBef>
              <a:buFontTx/>
              <a:buNone/>
            </a:pPr>
            <a:endParaRPr kumimoji="0" lang="ko-KR" altLang="en-US" sz="1800">
              <a:solidFill>
                <a:schemeClr val="tx1"/>
              </a:solidFill>
            </a:endParaRPr>
          </a:p>
        </p:txBody>
      </p:sp>
      <p:sp>
        <p:nvSpPr>
          <p:cNvPr id="7175" name="Line 14"/>
          <p:cNvSpPr>
            <a:spLocks noChangeShapeType="1"/>
          </p:cNvSpPr>
          <p:nvPr/>
        </p:nvSpPr>
        <p:spPr bwMode="auto">
          <a:xfrm flipH="1">
            <a:off x="936625" y="3949700"/>
            <a:ext cx="14288" cy="1490663"/>
          </a:xfrm>
          <a:prstGeom prst="line">
            <a:avLst/>
          </a:prstGeom>
          <a:noFill/>
          <a:ln w="31750" cap="rnd">
            <a:solidFill>
              <a:srgbClr val="9E9E9E"/>
            </a:solidFill>
            <a:prstDash val="sysDot"/>
            <a:round/>
            <a:headEnd/>
            <a:tailEnd/>
          </a:ln>
        </p:spPr>
        <p:txBody>
          <a:bodyPr wrap="none" anchor="ctr"/>
          <a:lstStyle/>
          <a:p>
            <a:endParaRPr lang="ko-KR" altLang="en-US"/>
          </a:p>
        </p:txBody>
      </p:sp>
      <p:sp>
        <p:nvSpPr>
          <p:cNvPr id="7176" name="TextBox 27"/>
          <p:cNvSpPr txBox="1">
            <a:spLocks noChangeArrowheads="1"/>
          </p:cNvSpPr>
          <p:nvPr/>
        </p:nvSpPr>
        <p:spPr bwMode="auto">
          <a:xfrm>
            <a:off x="1031875" y="3406775"/>
            <a:ext cx="938213" cy="366713"/>
          </a:xfrm>
          <a:prstGeom prst="rect">
            <a:avLst/>
          </a:prstGeom>
          <a:noFill/>
          <a:ln w="9525">
            <a:noFill/>
            <a:miter lim="800000"/>
            <a:headEnd/>
            <a:tailEnd/>
          </a:ln>
        </p:spPr>
        <p:txBody>
          <a:bodyPr>
            <a:spAutoFit/>
          </a:bodyPr>
          <a:lstStyle/>
          <a:p>
            <a:pPr algn="ctr" latinLnBrk="1">
              <a:spcBef>
                <a:spcPct val="0"/>
              </a:spcBef>
              <a:buFontTx/>
              <a:buNone/>
            </a:pPr>
            <a:r>
              <a:rPr lang="en-US" altLang="ko-KR" sz="1800" b="1">
                <a:solidFill>
                  <a:schemeClr val="bg1"/>
                </a:solidFill>
                <a:cs typeface="Arial" charset="0"/>
              </a:rPr>
              <a:t>1988</a:t>
            </a:r>
            <a:endParaRPr lang="ko-KR" altLang="ko-KR" sz="1800" b="1">
              <a:solidFill>
                <a:schemeClr val="bg1"/>
              </a:solidFill>
              <a:cs typeface="Arial" charset="0"/>
            </a:endParaRPr>
          </a:p>
        </p:txBody>
      </p:sp>
      <p:sp>
        <p:nvSpPr>
          <p:cNvPr id="7177" name="TextBox 28"/>
          <p:cNvSpPr txBox="1">
            <a:spLocks noChangeArrowheads="1"/>
          </p:cNvSpPr>
          <p:nvPr/>
        </p:nvSpPr>
        <p:spPr bwMode="auto">
          <a:xfrm>
            <a:off x="2174875" y="3406775"/>
            <a:ext cx="938213" cy="366713"/>
          </a:xfrm>
          <a:prstGeom prst="rect">
            <a:avLst/>
          </a:prstGeom>
          <a:noFill/>
          <a:ln w="9525">
            <a:noFill/>
            <a:miter lim="800000"/>
            <a:headEnd/>
            <a:tailEnd/>
          </a:ln>
        </p:spPr>
        <p:txBody>
          <a:bodyPr>
            <a:spAutoFit/>
          </a:bodyPr>
          <a:lstStyle/>
          <a:p>
            <a:pPr algn="ctr" latinLnBrk="1">
              <a:spcBef>
                <a:spcPct val="0"/>
              </a:spcBef>
              <a:buFontTx/>
              <a:buNone/>
            </a:pPr>
            <a:r>
              <a:rPr lang="en-US" altLang="ko-KR" sz="1800" b="1">
                <a:solidFill>
                  <a:schemeClr val="bg1"/>
                </a:solidFill>
                <a:cs typeface="Arial" charset="0"/>
              </a:rPr>
              <a:t>1998</a:t>
            </a:r>
            <a:endParaRPr lang="ko-KR" altLang="ko-KR" sz="1800" b="1">
              <a:solidFill>
                <a:schemeClr val="bg1"/>
              </a:solidFill>
              <a:cs typeface="Arial" charset="0"/>
            </a:endParaRPr>
          </a:p>
        </p:txBody>
      </p:sp>
      <p:sp>
        <p:nvSpPr>
          <p:cNvPr id="7178" name="TextBox 29"/>
          <p:cNvSpPr txBox="1">
            <a:spLocks noChangeArrowheads="1"/>
          </p:cNvSpPr>
          <p:nvPr/>
        </p:nvSpPr>
        <p:spPr bwMode="auto">
          <a:xfrm>
            <a:off x="3317875" y="3406775"/>
            <a:ext cx="938213" cy="366713"/>
          </a:xfrm>
          <a:prstGeom prst="rect">
            <a:avLst/>
          </a:prstGeom>
          <a:noFill/>
          <a:ln w="9525">
            <a:noFill/>
            <a:miter lim="800000"/>
            <a:headEnd/>
            <a:tailEnd/>
          </a:ln>
        </p:spPr>
        <p:txBody>
          <a:bodyPr>
            <a:spAutoFit/>
          </a:bodyPr>
          <a:lstStyle/>
          <a:p>
            <a:pPr algn="ctr" latinLnBrk="1">
              <a:spcBef>
                <a:spcPct val="0"/>
              </a:spcBef>
              <a:buFontTx/>
              <a:buNone/>
            </a:pPr>
            <a:r>
              <a:rPr lang="en-US" altLang="ko-KR" sz="1800" b="1">
                <a:solidFill>
                  <a:schemeClr val="bg1"/>
                </a:solidFill>
                <a:cs typeface="Arial" charset="0"/>
              </a:rPr>
              <a:t>2004</a:t>
            </a:r>
            <a:endParaRPr lang="ko-KR" altLang="ko-KR" sz="1800" b="1">
              <a:solidFill>
                <a:schemeClr val="bg1"/>
              </a:solidFill>
              <a:cs typeface="Arial" charset="0"/>
            </a:endParaRPr>
          </a:p>
        </p:txBody>
      </p:sp>
      <p:sp>
        <p:nvSpPr>
          <p:cNvPr id="7179" name="TextBox 30"/>
          <p:cNvSpPr txBox="1">
            <a:spLocks noChangeArrowheads="1"/>
          </p:cNvSpPr>
          <p:nvPr/>
        </p:nvSpPr>
        <p:spPr bwMode="auto">
          <a:xfrm>
            <a:off x="4460875" y="3406775"/>
            <a:ext cx="938213" cy="366713"/>
          </a:xfrm>
          <a:prstGeom prst="rect">
            <a:avLst/>
          </a:prstGeom>
          <a:noFill/>
          <a:ln w="9525">
            <a:noFill/>
            <a:miter lim="800000"/>
            <a:headEnd/>
            <a:tailEnd/>
          </a:ln>
        </p:spPr>
        <p:txBody>
          <a:bodyPr>
            <a:spAutoFit/>
          </a:bodyPr>
          <a:lstStyle/>
          <a:p>
            <a:pPr algn="ctr" latinLnBrk="1">
              <a:spcBef>
                <a:spcPct val="0"/>
              </a:spcBef>
              <a:buFontTx/>
              <a:buNone/>
            </a:pPr>
            <a:r>
              <a:rPr lang="en-US" altLang="ko-KR" sz="1800" b="1">
                <a:solidFill>
                  <a:schemeClr val="bg1"/>
                </a:solidFill>
                <a:cs typeface="Arial" charset="0"/>
              </a:rPr>
              <a:t>2010</a:t>
            </a:r>
            <a:endParaRPr lang="ko-KR" altLang="ko-KR" sz="1800" b="1">
              <a:solidFill>
                <a:schemeClr val="bg1"/>
              </a:solidFill>
              <a:cs typeface="Arial" charset="0"/>
            </a:endParaRPr>
          </a:p>
        </p:txBody>
      </p:sp>
      <p:sp>
        <p:nvSpPr>
          <p:cNvPr id="7180" name="Line 15"/>
          <p:cNvSpPr>
            <a:spLocks noChangeShapeType="1"/>
          </p:cNvSpPr>
          <p:nvPr/>
        </p:nvSpPr>
        <p:spPr bwMode="auto">
          <a:xfrm flipH="1">
            <a:off x="3241675" y="3949700"/>
            <a:ext cx="4763" cy="1462088"/>
          </a:xfrm>
          <a:prstGeom prst="line">
            <a:avLst/>
          </a:prstGeom>
          <a:noFill/>
          <a:ln w="31750" cap="rnd">
            <a:solidFill>
              <a:srgbClr val="9E9E9E"/>
            </a:solidFill>
            <a:prstDash val="sysDot"/>
            <a:round/>
            <a:headEnd/>
            <a:tailEnd/>
          </a:ln>
        </p:spPr>
        <p:txBody>
          <a:bodyPr wrap="none" anchor="ctr"/>
          <a:lstStyle/>
          <a:p>
            <a:endParaRPr lang="ko-KR" altLang="en-US"/>
          </a:p>
        </p:txBody>
      </p:sp>
      <p:sp>
        <p:nvSpPr>
          <p:cNvPr id="7181" name="TextBox 35"/>
          <p:cNvSpPr txBox="1">
            <a:spLocks noChangeArrowheads="1"/>
          </p:cNvSpPr>
          <p:nvPr/>
        </p:nvSpPr>
        <p:spPr bwMode="auto">
          <a:xfrm>
            <a:off x="1041400" y="4303713"/>
            <a:ext cx="2170113" cy="1004887"/>
          </a:xfrm>
          <a:prstGeom prst="rect">
            <a:avLst/>
          </a:prstGeom>
          <a:noFill/>
          <a:ln w="9525">
            <a:noFill/>
            <a:miter lim="800000"/>
            <a:headEnd/>
            <a:tailEnd/>
          </a:ln>
        </p:spPr>
        <p:txBody>
          <a:bodyPr>
            <a:spAutoFit/>
          </a:bodyPr>
          <a:lstStyle/>
          <a:p>
            <a:pPr latinLnBrk="1">
              <a:spcBef>
                <a:spcPct val="0"/>
              </a:spcBef>
              <a:buFontTx/>
              <a:buNone/>
            </a:pPr>
            <a:r>
              <a:rPr lang="en-US" altLang="ko-KR" sz="1200" b="1">
                <a:solidFill>
                  <a:srgbClr val="39509A"/>
                </a:solidFill>
                <a:cs typeface="Arial" charset="0"/>
              </a:rPr>
              <a:t>1988</a:t>
            </a:r>
            <a:r>
              <a:rPr lang="ko-KR" altLang="en-US" sz="1200" b="1">
                <a:solidFill>
                  <a:srgbClr val="39509A"/>
                </a:solidFill>
                <a:cs typeface="Arial" charset="0"/>
              </a:rPr>
              <a:t>년 </a:t>
            </a:r>
            <a:r>
              <a:rPr lang="ko-KR" altLang="en-US" sz="1200" b="1">
                <a:solidFill>
                  <a:srgbClr val="404040"/>
                </a:solidFill>
                <a:cs typeface="Arial" charset="0"/>
              </a:rPr>
              <a:t>국내 최초</a:t>
            </a:r>
            <a:r>
              <a:rPr lang="en-US" altLang="ko-KR" sz="1200" b="1">
                <a:solidFill>
                  <a:srgbClr val="404040"/>
                </a:solidFill>
                <a:cs typeface="Arial" charset="0"/>
              </a:rPr>
              <a:t>, </a:t>
            </a:r>
            <a:r>
              <a:rPr lang="ko-KR" altLang="en-US" sz="1200" b="1">
                <a:solidFill>
                  <a:srgbClr val="404040"/>
                </a:solidFill>
                <a:cs typeface="Arial" charset="0"/>
              </a:rPr>
              <a:t>세계에서 </a:t>
            </a:r>
            <a:br>
              <a:rPr lang="ko-KR" altLang="en-US" sz="1200" b="1">
                <a:solidFill>
                  <a:srgbClr val="404040"/>
                </a:solidFill>
                <a:cs typeface="Arial" charset="0"/>
              </a:rPr>
            </a:br>
            <a:r>
              <a:rPr lang="ko-KR" altLang="en-US" sz="1200" b="1">
                <a:solidFill>
                  <a:srgbClr val="404040"/>
                </a:solidFill>
                <a:cs typeface="Arial" charset="0"/>
              </a:rPr>
              <a:t>          세 번째 산업용 </a:t>
            </a:r>
            <a:br>
              <a:rPr lang="ko-KR" altLang="en-US" sz="1200" b="1">
                <a:solidFill>
                  <a:srgbClr val="404040"/>
                </a:solidFill>
                <a:cs typeface="Arial" charset="0"/>
              </a:rPr>
            </a:br>
            <a:r>
              <a:rPr lang="ko-KR" altLang="en-US" sz="1200" b="1">
                <a:solidFill>
                  <a:srgbClr val="404040"/>
                </a:solidFill>
                <a:cs typeface="Arial" charset="0"/>
              </a:rPr>
              <a:t>          다이아몬드 개발</a:t>
            </a:r>
          </a:p>
          <a:p>
            <a:pPr latinLnBrk="1">
              <a:spcBef>
                <a:spcPct val="0"/>
              </a:spcBef>
              <a:buFontTx/>
              <a:buNone/>
            </a:pPr>
            <a:r>
              <a:rPr lang="en-US" altLang="ko-KR" sz="1200" b="1">
                <a:solidFill>
                  <a:srgbClr val="39509A"/>
                </a:solidFill>
                <a:cs typeface="Arial" charset="0"/>
              </a:rPr>
              <a:t>1994</a:t>
            </a:r>
            <a:r>
              <a:rPr lang="ko-KR" altLang="en-US" sz="1200" b="1">
                <a:solidFill>
                  <a:srgbClr val="39509A"/>
                </a:solidFill>
                <a:cs typeface="Arial" charset="0"/>
              </a:rPr>
              <a:t>년</a:t>
            </a:r>
            <a:r>
              <a:rPr lang="ko-KR" altLang="en-US" sz="1200" b="1">
                <a:solidFill>
                  <a:srgbClr val="404040"/>
                </a:solidFill>
                <a:cs typeface="Arial" charset="0"/>
              </a:rPr>
              <a:t> </a:t>
            </a:r>
            <a:r>
              <a:rPr lang="en-US" altLang="ko-KR" sz="1200" b="1">
                <a:solidFill>
                  <a:srgbClr val="404040"/>
                </a:solidFill>
                <a:cs typeface="Arial" charset="0"/>
              </a:rPr>
              <a:t>GE </a:t>
            </a:r>
            <a:r>
              <a:rPr lang="ko-KR" altLang="en-US" sz="1200" b="1">
                <a:solidFill>
                  <a:srgbClr val="404040"/>
                </a:solidFill>
                <a:cs typeface="Arial" charset="0"/>
              </a:rPr>
              <a:t>특허 분쟁 해결</a:t>
            </a:r>
            <a:br>
              <a:rPr lang="ko-KR" altLang="en-US" sz="1200" b="1">
                <a:solidFill>
                  <a:srgbClr val="404040"/>
                </a:solidFill>
                <a:cs typeface="Arial" charset="0"/>
              </a:rPr>
            </a:br>
            <a:r>
              <a:rPr lang="ko-KR" altLang="en-US" sz="1200" b="1">
                <a:solidFill>
                  <a:srgbClr val="404040"/>
                </a:solidFill>
                <a:cs typeface="Arial" charset="0"/>
              </a:rPr>
              <a:t>          </a:t>
            </a:r>
            <a:r>
              <a:rPr lang="en-US" altLang="ko-KR" sz="1200" b="1">
                <a:solidFill>
                  <a:srgbClr val="404040"/>
                </a:solidFill>
                <a:cs typeface="Arial" charset="0"/>
              </a:rPr>
              <a:t>ILJIN EUROPE </a:t>
            </a:r>
            <a:r>
              <a:rPr lang="ko-KR" altLang="en-US" sz="1200" b="1">
                <a:solidFill>
                  <a:srgbClr val="404040"/>
                </a:solidFill>
                <a:cs typeface="Arial" charset="0"/>
              </a:rPr>
              <a:t>설립</a:t>
            </a:r>
            <a:endParaRPr lang="en-US" altLang="ko-KR" sz="1200" b="1">
              <a:solidFill>
                <a:srgbClr val="404040"/>
              </a:solidFill>
              <a:cs typeface="Arial" charset="0"/>
            </a:endParaRPr>
          </a:p>
        </p:txBody>
      </p:sp>
      <p:sp>
        <p:nvSpPr>
          <p:cNvPr id="7182" name="직사각형 36"/>
          <p:cNvSpPr>
            <a:spLocks noChangeArrowheads="1"/>
          </p:cNvSpPr>
          <p:nvPr/>
        </p:nvSpPr>
        <p:spPr bwMode="auto">
          <a:xfrm>
            <a:off x="1031875" y="4008438"/>
            <a:ext cx="1577975" cy="366712"/>
          </a:xfrm>
          <a:prstGeom prst="rect">
            <a:avLst/>
          </a:prstGeom>
          <a:noFill/>
          <a:ln w="9525">
            <a:noFill/>
            <a:miter lim="800000"/>
            <a:headEnd/>
            <a:tailEnd/>
          </a:ln>
        </p:spPr>
        <p:txBody>
          <a:bodyPr wrap="none">
            <a:spAutoFit/>
          </a:bodyPr>
          <a:lstStyle/>
          <a:p>
            <a:pPr latinLnBrk="1">
              <a:spcBef>
                <a:spcPct val="0"/>
              </a:spcBef>
              <a:buFontTx/>
              <a:buNone/>
            </a:pPr>
            <a:r>
              <a:rPr lang="en-US" altLang="ko-KR" sz="1800" b="1">
                <a:solidFill>
                  <a:srgbClr val="376092"/>
                </a:solidFill>
                <a:cs typeface="Arial" charset="0"/>
              </a:rPr>
              <a:t>1988 ~ 1997</a:t>
            </a:r>
          </a:p>
        </p:txBody>
      </p:sp>
      <p:sp>
        <p:nvSpPr>
          <p:cNvPr id="7183" name="TextBox 37"/>
          <p:cNvSpPr txBox="1">
            <a:spLocks noChangeArrowheads="1"/>
          </p:cNvSpPr>
          <p:nvPr/>
        </p:nvSpPr>
        <p:spPr bwMode="auto">
          <a:xfrm>
            <a:off x="3284538" y="4316413"/>
            <a:ext cx="2211387" cy="1370012"/>
          </a:xfrm>
          <a:prstGeom prst="rect">
            <a:avLst/>
          </a:prstGeom>
          <a:noFill/>
          <a:ln w="9525">
            <a:noFill/>
            <a:miter lim="800000"/>
            <a:headEnd/>
            <a:tailEnd/>
          </a:ln>
        </p:spPr>
        <p:txBody>
          <a:bodyPr>
            <a:spAutoFit/>
          </a:bodyPr>
          <a:lstStyle/>
          <a:p>
            <a:pPr latinLnBrk="1">
              <a:spcBef>
                <a:spcPct val="0"/>
              </a:spcBef>
              <a:buFontTx/>
              <a:buNone/>
            </a:pPr>
            <a:r>
              <a:rPr lang="en-US" altLang="ko-KR" sz="1200" b="1">
                <a:solidFill>
                  <a:srgbClr val="39509A"/>
                </a:solidFill>
                <a:cs typeface="Arial" charset="0"/>
              </a:rPr>
              <a:t>2004</a:t>
            </a:r>
            <a:r>
              <a:rPr lang="ko-KR" altLang="en-US" sz="1200" b="1">
                <a:solidFill>
                  <a:srgbClr val="39509A"/>
                </a:solidFill>
                <a:cs typeface="Arial" charset="0"/>
              </a:rPr>
              <a:t>년 </a:t>
            </a:r>
            <a:r>
              <a:rPr lang="ko-KR" altLang="en-US" sz="1200" b="1">
                <a:solidFill>
                  <a:srgbClr val="404040"/>
                </a:solidFill>
                <a:cs typeface="Arial" charset="0"/>
              </a:rPr>
              <a:t>일진디스플레이 분할</a:t>
            </a:r>
          </a:p>
          <a:p>
            <a:pPr latinLnBrk="1">
              <a:spcBef>
                <a:spcPct val="0"/>
              </a:spcBef>
              <a:buFontTx/>
              <a:buNone/>
            </a:pPr>
            <a:r>
              <a:rPr lang="ko-KR" altLang="en-US" sz="1200" b="1">
                <a:solidFill>
                  <a:srgbClr val="404040"/>
                </a:solidFill>
                <a:cs typeface="Arial" charset="0"/>
              </a:rPr>
              <a:t>           초경 사업 진출</a:t>
            </a:r>
          </a:p>
          <a:p>
            <a:pPr latinLnBrk="1">
              <a:spcBef>
                <a:spcPct val="0"/>
              </a:spcBef>
              <a:buFontTx/>
              <a:buNone/>
            </a:pPr>
            <a:r>
              <a:rPr lang="en-US" altLang="ko-KR" sz="1200" b="1">
                <a:solidFill>
                  <a:srgbClr val="39509A"/>
                </a:solidFill>
                <a:cs typeface="Arial" charset="0"/>
              </a:rPr>
              <a:t>2007</a:t>
            </a:r>
            <a:r>
              <a:rPr lang="ko-KR" altLang="en-US" sz="1200" b="1">
                <a:solidFill>
                  <a:srgbClr val="39509A"/>
                </a:solidFill>
                <a:cs typeface="Arial" charset="0"/>
              </a:rPr>
              <a:t>년</a:t>
            </a:r>
            <a:r>
              <a:rPr lang="ko-KR" altLang="en-US" sz="1200" b="1">
                <a:solidFill>
                  <a:srgbClr val="404040"/>
                </a:solidFill>
                <a:cs typeface="Arial" charset="0"/>
              </a:rPr>
              <a:t> </a:t>
            </a:r>
            <a:r>
              <a:rPr lang="en-US" altLang="ko-KR" sz="1200" b="1">
                <a:solidFill>
                  <a:srgbClr val="404040"/>
                </a:solidFill>
                <a:cs typeface="Arial" charset="0"/>
              </a:rPr>
              <a:t>TOP, e-TOP </a:t>
            </a:r>
            <a:r>
              <a:rPr lang="ko-KR" altLang="en-US" sz="1200" b="1">
                <a:solidFill>
                  <a:srgbClr val="404040"/>
                </a:solidFill>
                <a:cs typeface="Arial" charset="0"/>
              </a:rPr>
              <a:t>완료</a:t>
            </a:r>
          </a:p>
          <a:p>
            <a:pPr latinLnBrk="1">
              <a:spcBef>
                <a:spcPct val="0"/>
              </a:spcBef>
              <a:buFontTx/>
              <a:buNone/>
            </a:pPr>
            <a:r>
              <a:rPr lang="ko-KR" altLang="en-US" sz="1200" b="1">
                <a:solidFill>
                  <a:srgbClr val="404040"/>
                </a:solidFill>
                <a:cs typeface="Arial" charset="0"/>
              </a:rPr>
              <a:t>          </a:t>
            </a:r>
            <a:r>
              <a:rPr lang="en-US" altLang="ko-KR" sz="1200" b="1">
                <a:solidFill>
                  <a:srgbClr val="404040"/>
                </a:solidFill>
                <a:cs typeface="Arial" charset="0"/>
              </a:rPr>
              <a:t>ILJIN USA </a:t>
            </a:r>
            <a:r>
              <a:rPr lang="ko-KR" altLang="en-US" sz="1200" b="1">
                <a:solidFill>
                  <a:srgbClr val="404040"/>
                </a:solidFill>
                <a:cs typeface="Arial" charset="0"/>
              </a:rPr>
              <a:t>설립</a:t>
            </a:r>
            <a:endParaRPr lang="en-US" altLang="ko-KR" sz="1200" b="1">
              <a:solidFill>
                <a:srgbClr val="404040"/>
              </a:solidFill>
              <a:cs typeface="Arial" charset="0"/>
            </a:endParaRPr>
          </a:p>
          <a:p>
            <a:pPr latinLnBrk="1">
              <a:spcBef>
                <a:spcPct val="0"/>
              </a:spcBef>
              <a:buFontTx/>
              <a:buNone/>
            </a:pPr>
            <a:r>
              <a:rPr lang="en-US" altLang="ko-KR" sz="1200" b="1">
                <a:solidFill>
                  <a:srgbClr val="39509A"/>
                </a:solidFill>
                <a:cs typeface="Arial" charset="0"/>
              </a:rPr>
              <a:t>2008</a:t>
            </a:r>
            <a:r>
              <a:rPr lang="ko-KR" altLang="en-US" sz="1200" b="1">
                <a:solidFill>
                  <a:srgbClr val="39509A"/>
                </a:solidFill>
                <a:cs typeface="Arial" charset="0"/>
              </a:rPr>
              <a:t>년 </a:t>
            </a:r>
            <a:r>
              <a:rPr lang="ko-KR" altLang="en-US" sz="1200" b="1">
                <a:solidFill>
                  <a:schemeClr val="tx1"/>
                </a:solidFill>
                <a:cs typeface="Arial" charset="0"/>
              </a:rPr>
              <a:t>투자사업부문 분할</a:t>
            </a:r>
            <a:r>
              <a:rPr lang="en-US" altLang="ko-KR" sz="1200" b="1">
                <a:solidFill>
                  <a:srgbClr val="404040"/>
                </a:solidFill>
                <a:cs typeface="Arial" charset="0"/>
              </a:rPr>
              <a:t>         </a:t>
            </a:r>
            <a:br>
              <a:rPr lang="en-US" altLang="ko-KR" sz="1200" b="1">
                <a:solidFill>
                  <a:srgbClr val="404040"/>
                </a:solidFill>
                <a:cs typeface="Arial" charset="0"/>
              </a:rPr>
            </a:br>
            <a:r>
              <a:rPr lang="en-US" altLang="ko-KR" sz="1200" b="1">
                <a:solidFill>
                  <a:srgbClr val="404040"/>
                </a:solidFill>
                <a:cs typeface="Arial" charset="0"/>
              </a:rPr>
              <a:t>          a-TOP </a:t>
            </a:r>
            <a:r>
              <a:rPr lang="ko-KR" altLang="en-US" sz="1200" b="1">
                <a:solidFill>
                  <a:srgbClr val="404040"/>
                </a:solidFill>
                <a:cs typeface="Arial" charset="0"/>
              </a:rPr>
              <a:t>완료</a:t>
            </a:r>
          </a:p>
          <a:p>
            <a:pPr latinLnBrk="1">
              <a:spcBef>
                <a:spcPct val="0"/>
              </a:spcBef>
              <a:buFontTx/>
              <a:buNone/>
            </a:pPr>
            <a:r>
              <a:rPr lang="en-US" altLang="ko-KR" sz="1200" b="1">
                <a:solidFill>
                  <a:srgbClr val="39509A"/>
                </a:solidFill>
                <a:cs typeface="Arial" charset="0"/>
              </a:rPr>
              <a:t>2009</a:t>
            </a:r>
            <a:r>
              <a:rPr lang="ko-KR" altLang="en-US" sz="1200" b="1">
                <a:solidFill>
                  <a:srgbClr val="39509A"/>
                </a:solidFill>
                <a:cs typeface="Arial" charset="0"/>
              </a:rPr>
              <a:t>년</a:t>
            </a:r>
            <a:r>
              <a:rPr lang="ko-KR" altLang="en-US" sz="1200" b="1">
                <a:solidFill>
                  <a:srgbClr val="404040"/>
                </a:solidFill>
                <a:cs typeface="Arial" charset="0"/>
              </a:rPr>
              <a:t> </a:t>
            </a:r>
            <a:r>
              <a:rPr lang="en-US" altLang="ko-KR" sz="1200" b="1">
                <a:solidFill>
                  <a:srgbClr val="404040"/>
                </a:solidFill>
                <a:cs typeface="Arial" charset="0"/>
              </a:rPr>
              <a:t>IR52 </a:t>
            </a:r>
            <a:r>
              <a:rPr lang="ko-KR" altLang="en-US" sz="1200" b="1">
                <a:solidFill>
                  <a:srgbClr val="404040"/>
                </a:solidFill>
                <a:cs typeface="Arial" charset="0"/>
              </a:rPr>
              <a:t>장영실상</a:t>
            </a:r>
            <a:r>
              <a:rPr lang="en-US" altLang="ko-KR" sz="1200" b="1">
                <a:solidFill>
                  <a:srgbClr val="404040"/>
                </a:solidFill>
                <a:cs typeface="Arial" charset="0"/>
              </a:rPr>
              <a:t>(PCD)          </a:t>
            </a:r>
          </a:p>
        </p:txBody>
      </p:sp>
      <p:sp>
        <p:nvSpPr>
          <p:cNvPr id="7184" name="직사각형 38"/>
          <p:cNvSpPr>
            <a:spLocks noChangeArrowheads="1"/>
          </p:cNvSpPr>
          <p:nvPr/>
        </p:nvSpPr>
        <p:spPr bwMode="auto">
          <a:xfrm>
            <a:off x="3275013" y="4021138"/>
            <a:ext cx="1577975" cy="366712"/>
          </a:xfrm>
          <a:prstGeom prst="rect">
            <a:avLst/>
          </a:prstGeom>
          <a:noFill/>
          <a:ln w="9525">
            <a:noFill/>
            <a:miter lim="800000"/>
            <a:headEnd/>
            <a:tailEnd/>
          </a:ln>
        </p:spPr>
        <p:txBody>
          <a:bodyPr wrap="none">
            <a:spAutoFit/>
          </a:bodyPr>
          <a:lstStyle/>
          <a:p>
            <a:pPr latinLnBrk="1">
              <a:spcBef>
                <a:spcPct val="0"/>
              </a:spcBef>
              <a:buFontTx/>
              <a:buNone/>
            </a:pPr>
            <a:r>
              <a:rPr lang="en-US" altLang="ko-KR" sz="1800" b="1">
                <a:solidFill>
                  <a:srgbClr val="376092"/>
                </a:solidFill>
                <a:cs typeface="Arial" charset="0"/>
              </a:rPr>
              <a:t>2004 ~ 2009</a:t>
            </a:r>
          </a:p>
        </p:txBody>
      </p:sp>
      <p:sp>
        <p:nvSpPr>
          <p:cNvPr id="7185" name="Line 14"/>
          <p:cNvSpPr>
            <a:spLocks noChangeShapeType="1"/>
          </p:cNvSpPr>
          <p:nvPr/>
        </p:nvSpPr>
        <p:spPr bwMode="auto">
          <a:xfrm flipH="1">
            <a:off x="2065338" y="1879600"/>
            <a:ext cx="4762" cy="1323975"/>
          </a:xfrm>
          <a:prstGeom prst="line">
            <a:avLst/>
          </a:prstGeom>
          <a:noFill/>
          <a:ln w="31750" cap="rnd">
            <a:solidFill>
              <a:srgbClr val="9E9E9E"/>
            </a:solidFill>
            <a:prstDash val="sysDot"/>
            <a:round/>
            <a:headEnd/>
            <a:tailEnd/>
          </a:ln>
        </p:spPr>
        <p:txBody>
          <a:bodyPr wrap="none" anchor="ctr"/>
          <a:lstStyle/>
          <a:p>
            <a:endParaRPr lang="ko-KR" altLang="en-US"/>
          </a:p>
        </p:txBody>
      </p:sp>
      <p:sp>
        <p:nvSpPr>
          <p:cNvPr id="7186" name="Line 15"/>
          <p:cNvSpPr>
            <a:spLocks noChangeShapeType="1"/>
          </p:cNvSpPr>
          <p:nvPr/>
        </p:nvSpPr>
        <p:spPr bwMode="auto">
          <a:xfrm>
            <a:off x="4356100" y="1841500"/>
            <a:ext cx="4763" cy="1362075"/>
          </a:xfrm>
          <a:prstGeom prst="line">
            <a:avLst/>
          </a:prstGeom>
          <a:noFill/>
          <a:ln w="31750" cap="rnd">
            <a:solidFill>
              <a:srgbClr val="9E9E9E"/>
            </a:solidFill>
            <a:prstDash val="sysDot"/>
            <a:round/>
            <a:headEnd/>
            <a:tailEnd/>
          </a:ln>
        </p:spPr>
        <p:txBody>
          <a:bodyPr wrap="none" anchor="ctr"/>
          <a:lstStyle/>
          <a:p>
            <a:endParaRPr lang="ko-KR" altLang="en-US"/>
          </a:p>
        </p:txBody>
      </p:sp>
      <p:sp>
        <p:nvSpPr>
          <p:cNvPr id="7187" name="TextBox 41"/>
          <p:cNvSpPr txBox="1">
            <a:spLocks noChangeArrowheads="1"/>
          </p:cNvSpPr>
          <p:nvPr/>
        </p:nvSpPr>
        <p:spPr bwMode="auto">
          <a:xfrm>
            <a:off x="2155825" y="2144713"/>
            <a:ext cx="2301875" cy="1016000"/>
          </a:xfrm>
          <a:prstGeom prst="rect">
            <a:avLst/>
          </a:prstGeom>
          <a:noFill/>
          <a:ln w="9525">
            <a:noFill/>
            <a:miter lim="800000"/>
            <a:headEnd/>
            <a:tailEnd/>
          </a:ln>
        </p:spPr>
        <p:txBody>
          <a:bodyPr>
            <a:spAutoFit/>
          </a:bodyPr>
          <a:lstStyle/>
          <a:p>
            <a:pPr latinLnBrk="1">
              <a:spcBef>
                <a:spcPct val="0"/>
              </a:spcBef>
              <a:buFontTx/>
              <a:buNone/>
            </a:pPr>
            <a:r>
              <a:rPr lang="en-US" altLang="ko-KR" sz="1200" b="1">
                <a:solidFill>
                  <a:srgbClr val="39509A"/>
                </a:solidFill>
                <a:cs typeface="Arial" charset="0"/>
              </a:rPr>
              <a:t>1998</a:t>
            </a:r>
            <a:r>
              <a:rPr lang="ko-KR" altLang="en-US" sz="1200" b="1">
                <a:solidFill>
                  <a:srgbClr val="39509A"/>
                </a:solidFill>
                <a:cs typeface="Arial" charset="0"/>
              </a:rPr>
              <a:t>년 </a:t>
            </a:r>
            <a:r>
              <a:rPr lang="ko-KR" altLang="en-US" sz="1200" b="1">
                <a:solidFill>
                  <a:srgbClr val="404040"/>
                </a:solidFill>
                <a:cs typeface="Arial" charset="0"/>
              </a:rPr>
              <a:t>다이아 소결체 사업</a:t>
            </a:r>
            <a:br>
              <a:rPr lang="ko-KR" altLang="en-US" sz="1200" b="1">
                <a:solidFill>
                  <a:srgbClr val="404040"/>
                </a:solidFill>
                <a:cs typeface="Arial" charset="0"/>
              </a:rPr>
            </a:br>
            <a:r>
              <a:rPr lang="ko-KR" altLang="en-US" sz="1200" b="1">
                <a:solidFill>
                  <a:srgbClr val="404040"/>
                </a:solidFill>
                <a:cs typeface="Arial" charset="0"/>
              </a:rPr>
              <a:t>          진출</a:t>
            </a:r>
          </a:p>
          <a:p>
            <a:pPr latinLnBrk="1">
              <a:spcBef>
                <a:spcPct val="0"/>
              </a:spcBef>
              <a:buFontTx/>
              <a:buNone/>
            </a:pPr>
            <a:r>
              <a:rPr lang="en-US" altLang="ko-KR" sz="1200" b="1">
                <a:solidFill>
                  <a:srgbClr val="39509A"/>
                </a:solidFill>
                <a:cs typeface="Arial" charset="0"/>
              </a:rPr>
              <a:t>2002</a:t>
            </a:r>
            <a:r>
              <a:rPr lang="ko-KR" altLang="en-US" sz="1200" b="1">
                <a:solidFill>
                  <a:srgbClr val="39509A"/>
                </a:solidFill>
                <a:cs typeface="Arial" charset="0"/>
              </a:rPr>
              <a:t>년</a:t>
            </a:r>
            <a:r>
              <a:rPr lang="ko-KR" altLang="en-US" sz="1200" b="1">
                <a:solidFill>
                  <a:srgbClr val="404040"/>
                </a:solidFill>
                <a:cs typeface="Arial" charset="0"/>
              </a:rPr>
              <a:t> 사파이어 웨이퍼 개발</a:t>
            </a:r>
            <a:endParaRPr lang="en-US" altLang="ko-KR" sz="1200" b="1">
              <a:solidFill>
                <a:srgbClr val="404040"/>
              </a:solidFill>
              <a:cs typeface="Arial" charset="0"/>
            </a:endParaRPr>
          </a:p>
          <a:p>
            <a:pPr latinLnBrk="1">
              <a:spcBef>
                <a:spcPct val="0"/>
              </a:spcBef>
              <a:buFontTx/>
              <a:buNone/>
            </a:pPr>
            <a:r>
              <a:rPr lang="en-US" altLang="ko-KR" sz="1200" b="1">
                <a:solidFill>
                  <a:srgbClr val="404040"/>
                </a:solidFill>
                <a:cs typeface="Arial" charset="0"/>
              </a:rPr>
              <a:t>          </a:t>
            </a:r>
            <a:r>
              <a:rPr lang="ko-KR" altLang="en-US" sz="1200" b="1">
                <a:solidFill>
                  <a:srgbClr val="404040"/>
                </a:solidFill>
                <a:cs typeface="Arial" charset="0"/>
              </a:rPr>
              <a:t>거래소 상장</a:t>
            </a:r>
          </a:p>
          <a:p>
            <a:pPr latinLnBrk="1">
              <a:spcBef>
                <a:spcPct val="0"/>
              </a:spcBef>
              <a:buFontTx/>
              <a:buNone/>
            </a:pPr>
            <a:r>
              <a:rPr lang="en-US" altLang="ko-KR" sz="1200" b="1">
                <a:solidFill>
                  <a:srgbClr val="39509A"/>
                </a:solidFill>
                <a:cs typeface="Arial" charset="0"/>
              </a:rPr>
              <a:t>2003</a:t>
            </a:r>
            <a:r>
              <a:rPr lang="ko-KR" altLang="en-US" sz="1200" b="1">
                <a:solidFill>
                  <a:srgbClr val="39509A"/>
                </a:solidFill>
                <a:cs typeface="Arial" charset="0"/>
              </a:rPr>
              <a:t>년</a:t>
            </a:r>
            <a:r>
              <a:rPr lang="ko-KR" altLang="en-US" sz="1200" b="1">
                <a:solidFill>
                  <a:srgbClr val="404040"/>
                </a:solidFill>
                <a:cs typeface="Arial" charset="0"/>
              </a:rPr>
              <a:t> </a:t>
            </a:r>
            <a:r>
              <a:rPr lang="en-US" altLang="ko-KR" sz="1200" b="1">
                <a:solidFill>
                  <a:srgbClr val="404040"/>
                </a:solidFill>
                <a:cs typeface="Arial" charset="0"/>
              </a:rPr>
              <a:t>ILJIN JAPAN </a:t>
            </a:r>
            <a:r>
              <a:rPr lang="ko-KR" altLang="en-US" sz="1200" b="1">
                <a:solidFill>
                  <a:srgbClr val="404040"/>
                </a:solidFill>
                <a:cs typeface="Arial" charset="0"/>
              </a:rPr>
              <a:t>설립</a:t>
            </a:r>
          </a:p>
        </p:txBody>
      </p:sp>
      <p:sp>
        <p:nvSpPr>
          <p:cNvPr id="7188" name="직사각형 42"/>
          <p:cNvSpPr>
            <a:spLocks noChangeArrowheads="1"/>
          </p:cNvSpPr>
          <p:nvPr/>
        </p:nvSpPr>
        <p:spPr bwMode="auto">
          <a:xfrm>
            <a:off x="2147888" y="1849438"/>
            <a:ext cx="1577975" cy="366712"/>
          </a:xfrm>
          <a:prstGeom prst="rect">
            <a:avLst/>
          </a:prstGeom>
          <a:noFill/>
          <a:ln w="9525">
            <a:noFill/>
            <a:miter lim="800000"/>
            <a:headEnd/>
            <a:tailEnd/>
          </a:ln>
        </p:spPr>
        <p:txBody>
          <a:bodyPr wrap="none">
            <a:spAutoFit/>
          </a:bodyPr>
          <a:lstStyle/>
          <a:p>
            <a:pPr latinLnBrk="1">
              <a:spcBef>
                <a:spcPct val="0"/>
              </a:spcBef>
              <a:buFontTx/>
              <a:buNone/>
            </a:pPr>
            <a:r>
              <a:rPr lang="en-US" altLang="ko-KR" sz="1800" b="1">
                <a:solidFill>
                  <a:srgbClr val="376092"/>
                </a:solidFill>
                <a:cs typeface="Arial" charset="0"/>
              </a:rPr>
              <a:t>1998 ~ 2003</a:t>
            </a:r>
          </a:p>
        </p:txBody>
      </p:sp>
      <p:sp>
        <p:nvSpPr>
          <p:cNvPr id="7189" name="TextBox 43"/>
          <p:cNvSpPr txBox="1">
            <a:spLocks noChangeArrowheads="1"/>
          </p:cNvSpPr>
          <p:nvPr/>
        </p:nvSpPr>
        <p:spPr bwMode="auto">
          <a:xfrm>
            <a:off x="4398963" y="2144713"/>
            <a:ext cx="2984500" cy="822325"/>
          </a:xfrm>
          <a:prstGeom prst="rect">
            <a:avLst/>
          </a:prstGeom>
          <a:noFill/>
          <a:ln w="9525">
            <a:noFill/>
            <a:miter lim="800000"/>
            <a:headEnd/>
            <a:tailEnd/>
          </a:ln>
        </p:spPr>
        <p:txBody>
          <a:bodyPr>
            <a:spAutoFit/>
          </a:bodyPr>
          <a:lstStyle/>
          <a:p>
            <a:pPr latinLnBrk="1">
              <a:spcBef>
                <a:spcPct val="0"/>
              </a:spcBef>
              <a:buFontTx/>
              <a:buNone/>
            </a:pPr>
            <a:r>
              <a:rPr lang="en-US" altLang="ko-KR" sz="1200" b="1">
                <a:solidFill>
                  <a:srgbClr val="39509A"/>
                </a:solidFill>
                <a:cs typeface="Arial" charset="0"/>
              </a:rPr>
              <a:t>2010</a:t>
            </a:r>
            <a:r>
              <a:rPr lang="ko-KR" altLang="en-US" sz="1200" b="1">
                <a:solidFill>
                  <a:srgbClr val="39509A"/>
                </a:solidFill>
                <a:cs typeface="Arial" charset="0"/>
              </a:rPr>
              <a:t>년 </a:t>
            </a:r>
            <a:r>
              <a:rPr lang="ko-KR" altLang="en-US" sz="1200" b="1">
                <a:solidFill>
                  <a:srgbClr val="404040"/>
                </a:solidFill>
                <a:cs typeface="Arial" charset="0"/>
              </a:rPr>
              <a:t>다이아몬드 와이어 사업 진출</a:t>
            </a:r>
          </a:p>
          <a:p>
            <a:pPr latinLnBrk="1">
              <a:spcBef>
                <a:spcPct val="0"/>
              </a:spcBef>
              <a:buFontTx/>
              <a:buNone/>
            </a:pPr>
            <a:r>
              <a:rPr lang="ko-KR" altLang="en-US" sz="1200" b="1">
                <a:solidFill>
                  <a:srgbClr val="404040"/>
                </a:solidFill>
                <a:cs typeface="Arial" charset="0"/>
              </a:rPr>
              <a:t>          </a:t>
            </a:r>
            <a:r>
              <a:rPr lang="en-US" altLang="ko-KR" sz="1200" b="1">
                <a:solidFill>
                  <a:srgbClr val="404040"/>
                </a:solidFill>
                <a:cs typeface="Arial" charset="0"/>
              </a:rPr>
              <a:t>ILJIN CHINA </a:t>
            </a:r>
            <a:r>
              <a:rPr lang="ko-KR" altLang="en-US" sz="1200" b="1">
                <a:solidFill>
                  <a:srgbClr val="404040"/>
                </a:solidFill>
                <a:cs typeface="Arial" charset="0"/>
              </a:rPr>
              <a:t>설립</a:t>
            </a:r>
          </a:p>
          <a:p>
            <a:pPr latinLnBrk="1">
              <a:spcBef>
                <a:spcPct val="0"/>
              </a:spcBef>
              <a:buFontTx/>
              <a:buNone/>
            </a:pPr>
            <a:r>
              <a:rPr lang="en-US" altLang="ko-KR" sz="1200" b="1">
                <a:solidFill>
                  <a:srgbClr val="39509A"/>
                </a:solidFill>
                <a:cs typeface="Arial" charset="0"/>
              </a:rPr>
              <a:t>2011</a:t>
            </a:r>
            <a:r>
              <a:rPr lang="ko-KR" altLang="en-US" sz="1200" b="1">
                <a:solidFill>
                  <a:srgbClr val="39509A"/>
                </a:solidFill>
                <a:cs typeface="Arial" charset="0"/>
              </a:rPr>
              <a:t>년 </a:t>
            </a:r>
            <a:r>
              <a:rPr lang="ko-KR" altLang="en-US" sz="1200" b="1">
                <a:solidFill>
                  <a:srgbClr val="404040"/>
                </a:solidFill>
                <a:cs typeface="Arial" charset="0"/>
              </a:rPr>
              <a:t>으뜸 기술상 및 산업 포장 수상</a:t>
            </a:r>
          </a:p>
          <a:p>
            <a:pPr latinLnBrk="1">
              <a:spcBef>
                <a:spcPct val="0"/>
              </a:spcBef>
              <a:buFontTx/>
              <a:buNone/>
            </a:pPr>
            <a:r>
              <a:rPr lang="en-US" altLang="ko-KR" sz="1200" b="1">
                <a:solidFill>
                  <a:srgbClr val="404040"/>
                </a:solidFill>
                <a:cs typeface="Arial" charset="0"/>
              </a:rPr>
              <a:t>          MAP(</a:t>
            </a:r>
            <a:r>
              <a:rPr lang="ko-KR" altLang="en-US" sz="1200" b="1">
                <a:solidFill>
                  <a:srgbClr val="404040"/>
                </a:solidFill>
                <a:cs typeface="Arial" charset="0"/>
              </a:rPr>
              <a:t>문제해결과정 컨설팅</a:t>
            </a:r>
            <a:r>
              <a:rPr lang="en-US" altLang="ko-KR" sz="1200" b="1">
                <a:solidFill>
                  <a:srgbClr val="404040"/>
                </a:solidFill>
                <a:cs typeface="Arial" charset="0"/>
              </a:rPr>
              <a:t>) </a:t>
            </a:r>
            <a:r>
              <a:rPr lang="ko-KR" altLang="en-US" sz="1200" b="1">
                <a:solidFill>
                  <a:srgbClr val="404040"/>
                </a:solidFill>
                <a:cs typeface="Arial" charset="0"/>
              </a:rPr>
              <a:t>완료</a:t>
            </a:r>
          </a:p>
        </p:txBody>
      </p:sp>
      <p:sp>
        <p:nvSpPr>
          <p:cNvPr id="7190" name="직사각형 44"/>
          <p:cNvSpPr>
            <a:spLocks noChangeArrowheads="1"/>
          </p:cNvSpPr>
          <p:nvPr/>
        </p:nvSpPr>
        <p:spPr bwMode="auto">
          <a:xfrm>
            <a:off x="4389438" y="1849438"/>
            <a:ext cx="1577975" cy="366712"/>
          </a:xfrm>
          <a:prstGeom prst="rect">
            <a:avLst/>
          </a:prstGeom>
          <a:noFill/>
          <a:ln w="9525">
            <a:noFill/>
            <a:miter lim="800000"/>
            <a:headEnd/>
            <a:tailEnd/>
          </a:ln>
        </p:spPr>
        <p:txBody>
          <a:bodyPr wrap="none">
            <a:spAutoFit/>
          </a:bodyPr>
          <a:lstStyle/>
          <a:p>
            <a:pPr latinLnBrk="1">
              <a:spcBef>
                <a:spcPct val="0"/>
              </a:spcBef>
              <a:buFontTx/>
              <a:buNone/>
            </a:pPr>
            <a:r>
              <a:rPr lang="en-US" altLang="ko-KR" sz="1800" b="1">
                <a:solidFill>
                  <a:srgbClr val="376092"/>
                </a:solidFill>
                <a:cs typeface="Arial" charset="0"/>
              </a:rPr>
              <a:t>2010 ~ 2011</a:t>
            </a:r>
          </a:p>
        </p:txBody>
      </p:sp>
      <p:sp>
        <p:nvSpPr>
          <p:cNvPr id="7191" name="Line 15"/>
          <p:cNvSpPr>
            <a:spLocks noChangeShapeType="1"/>
          </p:cNvSpPr>
          <p:nvPr/>
        </p:nvSpPr>
        <p:spPr bwMode="auto">
          <a:xfrm flipH="1">
            <a:off x="5518150" y="3949700"/>
            <a:ext cx="0" cy="1443038"/>
          </a:xfrm>
          <a:prstGeom prst="line">
            <a:avLst/>
          </a:prstGeom>
          <a:noFill/>
          <a:ln w="31750" cap="rnd">
            <a:solidFill>
              <a:srgbClr val="9E9E9E"/>
            </a:solidFill>
            <a:prstDash val="sysDot"/>
            <a:round/>
            <a:headEnd/>
            <a:tailEnd/>
          </a:ln>
        </p:spPr>
        <p:txBody>
          <a:bodyPr wrap="none" anchor="ctr"/>
          <a:lstStyle/>
          <a:p>
            <a:endParaRPr lang="ko-KR" altLang="en-US"/>
          </a:p>
        </p:txBody>
      </p:sp>
      <p:sp>
        <p:nvSpPr>
          <p:cNvPr id="7192" name="직사각형 48"/>
          <p:cNvSpPr>
            <a:spLocks noChangeArrowheads="1"/>
          </p:cNvSpPr>
          <p:nvPr/>
        </p:nvSpPr>
        <p:spPr bwMode="auto">
          <a:xfrm>
            <a:off x="5508625" y="3359150"/>
            <a:ext cx="1071563" cy="471488"/>
          </a:xfrm>
          <a:prstGeom prst="rect">
            <a:avLst/>
          </a:prstGeom>
          <a:solidFill>
            <a:srgbClr val="E46C0A"/>
          </a:solidFill>
          <a:ln w="25400" algn="ctr">
            <a:noFill/>
            <a:miter lim="800000"/>
            <a:headEnd/>
            <a:tailEnd/>
          </a:ln>
        </p:spPr>
        <p:txBody>
          <a:bodyPr anchor="ctr"/>
          <a:lstStyle/>
          <a:p>
            <a:pPr algn="ctr" latinLnBrk="1">
              <a:spcBef>
                <a:spcPct val="0"/>
              </a:spcBef>
              <a:buFontTx/>
              <a:buNone/>
            </a:pPr>
            <a:endParaRPr kumimoji="0" lang="ko-KR" altLang="en-US" sz="1800">
              <a:solidFill>
                <a:srgbClr val="FFFFFF"/>
              </a:solidFill>
            </a:endParaRPr>
          </a:p>
        </p:txBody>
      </p:sp>
      <p:sp>
        <p:nvSpPr>
          <p:cNvPr id="7193" name="TextBox 46"/>
          <p:cNvSpPr txBox="1">
            <a:spLocks noChangeArrowheads="1"/>
          </p:cNvSpPr>
          <p:nvPr/>
        </p:nvSpPr>
        <p:spPr bwMode="auto">
          <a:xfrm>
            <a:off x="5556250" y="4316413"/>
            <a:ext cx="2417763" cy="646331"/>
          </a:xfrm>
          <a:prstGeom prst="rect">
            <a:avLst/>
          </a:prstGeom>
          <a:noFill/>
          <a:ln w="9525">
            <a:noFill/>
            <a:miter lim="800000"/>
            <a:headEnd/>
            <a:tailEnd/>
          </a:ln>
        </p:spPr>
        <p:txBody>
          <a:bodyPr>
            <a:spAutoFit/>
          </a:bodyPr>
          <a:lstStyle/>
          <a:p>
            <a:pPr marL="87313" indent="-87313" latinLnBrk="1">
              <a:spcBef>
                <a:spcPct val="0"/>
              </a:spcBef>
              <a:buFontTx/>
              <a:buChar char="•"/>
            </a:pPr>
            <a:r>
              <a:rPr lang="en-US" altLang="ko-KR" sz="1200" b="1" dirty="0">
                <a:solidFill>
                  <a:srgbClr val="E46C0A"/>
                </a:solidFill>
                <a:cs typeface="Arial" charset="0"/>
              </a:rPr>
              <a:t>World Class 300 </a:t>
            </a:r>
            <a:r>
              <a:rPr lang="ko-KR" altLang="en-US" sz="1200" b="1" dirty="0">
                <a:solidFill>
                  <a:srgbClr val="E46C0A"/>
                </a:solidFill>
                <a:cs typeface="Arial" charset="0"/>
              </a:rPr>
              <a:t>선정</a:t>
            </a:r>
          </a:p>
          <a:p>
            <a:pPr marL="87313" indent="-87313" latinLnBrk="1">
              <a:spcBef>
                <a:spcPct val="0"/>
              </a:spcBef>
              <a:buFontTx/>
              <a:buChar char="•"/>
            </a:pPr>
            <a:r>
              <a:rPr lang="ko-KR" altLang="en-US" sz="1200" b="1" dirty="0">
                <a:solidFill>
                  <a:srgbClr val="E46C0A"/>
                </a:solidFill>
                <a:cs typeface="Arial" charset="0"/>
              </a:rPr>
              <a:t>글로벌 기술지원 사업 </a:t>
            </a:r>
            <a:r>
              <a:rPr lang="ko-KR" altLang="en-US" sz="1200" b="1" dirty="0" smtClean="0">
                <a:solidFill>
                  <a:srgbClr val="E46C0A"/>
                </a:solidFill>
                <a:cs typeface="Arial" charset="0"/>
              </a:rPr>
              <a:t>선정</a:t>
            </a:r>
            <a:endParaRPr lang="ko-KR" altLang="en-US" sz="1200" b="1" dirty="0">
              <a:solidFill>
                <a:srgbClr val="E46C0A"/>
              </a:solidFill>
              <a:cs typeface="Arial" charset="0"/>
            </a:endParaRPr>
          </a:p>
          <a:p>
            <a:pPr marL="87313" indent="-87313" latinLnBrk="1">
              <a:spcBef>
                <a:spcPct val="0"/>
              </a:spcBef>
              <a:buFontTx/>
              <a:buChar char="•"/>
            </a:pPr>
            <a:r>
              <a:rPr lang="ko-KR" altLang="en-US" sz="1200" b="1" dirty="0">
                <a:solidFill>
                  <a:srgbClr val="E46C0A"/>
                </a:solidFill>
                <a:cs typeface="Arial" charset="0"/>
              </a:rPr>
              <a:t>탄소복합소재 사업 진출</a:t>
            </a:r>
            <a:endParaRPr lang="en-US" altLang="ko-KR" sz="1200" b="1" dirty="0">
              <a:solidFill>
                <a:srgbClr val="E46C0A"/>
              </a:solidFill>
              <a:cs typeface="Arial" charset="0"/>
            </a:endParaRPr>
          </a:p>
        </p:txBody>
      </p:sp>
      <p:sp>
        <p:nvSpPr>
          <p:cNvPr id="7194" name="직사각형 47"/>
          <p:cNvSpPr>
            <a:spLocks noChangeArrowheads="1"/>
          </p:cNvSpPr>
          <p:nvPr/>
        </p:nvSpPr>
        <p:spPr bwMode="auto">
          <a:xfrm>
            <a:off x="5546725" y="4021138"/>
            <a:ext cx="1593850" cy="366712"/>
          </a:xfrm>
          <a:prstGeom prst="rect">
            <a:avLst/>
          </a:prstGeom>
          <a:noFill/>
          <a:ln w="9525">
            <a:noFill/>
            <a:miter lim="800000"/>
            <a:headEnd/>
            <a:tailEnd/>
          </a:ln>
        </p:spPr>
        <p:txBody>
          <a:bodyPr>
            <a:spAutoFit/>
          </a:bodyPr>
          <a:lstStyle/>
          <a:p>
            <a:pPr latinLnBrk="1">
              <a:spcBef>
                <a:spcPct val="0"/>
              </a:spcBef>
              <a:buFontTx/>
              <a:buNone/>
            </a:pPr>
            <a:r>
              <a:rPr lang="en-US" altLang="ko-KR" sz="1800" b="1">
                <a:solidFill>
                  <a:srgbClr val="E46C0A"/>
                </a:solidFill>
                <a:cs typeface="Arial" charset="0"/>
              </a:rPr>
              <a:t>2012 ~ 2013</a:t>
            </a:r>
          </a:p>
        </p:txBody>
      </p:sp>
      <p:sp>
        <p:nvSpPr>
          <p:cNvPr id="7195" name="TextBox 31"/>
          <p:cNvSpPr txBox="1">
            <a:spLocks noChangeArrowheads="1"/>
          </p:cNvSpPr>
          <p:nvPr/>
        </p:nvSpPr>
        <p:spPr bwMode="auto">
          <a:xfrm>
            <a:off x="5591175" y="3406775"/>
            <a:ext cx="938213" cy="366713"/>
          </a:xfrm>
          <a:prstGeom prst="rect">
            <a:avLst/>
          </a:prstGeom>
          <a:noFill/>
          <a:ln w="9525">
            <a:noFill/>
            <a:miter lim="800000"/>
            <a:headEnd/>
            <a:tailEnd/>
          </a:ln>
        </p:spPr>
        <p:txBody>
          <a:bodyPr>
            <a:spAutoFit/>
          </a:bodyPr>
          <a:lstStyle/>
          <a:p>
            <a:pPr algn="ctr" latinLnBrk="1">
              <a:spcBef>
                <a:spcPct val="0"/>
              </a:spcBef>
              <a:buFontTx/>
              <a:buNone/>
            </a:pPr>
            <a:r>
              <a:rPr lang="en-US" altLang="ko-KR" sz="1800" b="1">
                <a:solidFill>
                  <a:schemeClr val="bg1"/>
                </a:solidFill>
                <a:cs typeface="Arial" charset="0"/>
              </a:rPr>
              <a:t>2013</a:t>
            </a:r>
            <a:endParaRPr lang="ko-KR" altLang="ko-KR" sz="1800" b="1">
              <a:solidFill>
                <a:schemeClr val="bg1"/>
              </a:solidFill>
              <a:cs typeface="Arial"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a:t>주식 정보</a:t>
            </a:r>
          </a:p>
        </p:txBody>
      </p:sp>
      <p:sp>
        <p:nvSpPr>
          <p:cNvPr id="1028"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8D5613CE-5261-4DB5-AA00-7B035DEE7723}" type="slidenum">
              <a:rPr kumimoji="0" lang="ko-KR" altLang="en-US" sz="1200">
                <a:solidFill>
                  <a:schemeClr val="tx1"/>
                </a:solidFill>
              </a:rPr>
              <a:pPr algn="r" defTabSz="957263">
                <a:spcBef>
                  <a:spcPct val="0"/>
                </a:spcBef>
                <a:buFontTx/>
                <a:buNone/>
              </a:pPr>
              <a:t>4</a:t>
            </a:fld>
            <a:endParaRPr kumimoji="0" lang="en-US" altLang="ko-KR" sz="1200">
              <a:solidFill>
                <a:schemeClr val="tx1"/>
              </a:solidFill>
            </a:endParaRPr>
          </a:p>
        </p:txBody>
      </p:sp>
      <p:sp>
        <p:nvSpPr>
          <p:cNvPr id="1029" name="Text Box 8"/>
          <p:cNvSpPr txBox="1">
            <a:spLocks noChangeArrowheads="1"/>
          </p:cNvSpPr>
          <p:nvPr/>
        </p:nvSpPr>
        <p:spPr bwMode="auto">
          <a:xfrm>
            <a:off x="5937250" y="1476375"/>
            <a:ext cx="865188" cy="304800"/>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u="sng">
                <a:solidFill>
                  <a:schemeClr val="folHlink"/>
                </a:solidFill>
              </a:rPr>
              <a:t>지분 분포</a:t>
            </a:r>
            <a:endParaRPr lang="en-US" altLang="ko-KR" sz="1400" b="1" u="sng">
              <a:solidFill>
                <a:schemeClr val="folHlink"/>
              </a:solidFill>
            </a:endParaRPr>
          </a:p>
        </p:txBody>
      </p:sp>
      <p:graphicFrame>
        <p:nvGraphicFramePr>
          <p:cNvPr id="1026" name="차트 9"/>
          <p:cNvGraphicFramePr>
            <a:graphicFrameLocks/>
          </p:cNvGraphicFramePr>
          <p:nvPr/>
        </p:nvGraphicFramePr>
        <p:xfrm>
          <a:off x="4965700" y="2035175"/>
          <a:ext cx="4349750" cy="3205163"/>
        </p:xfrm>
        <a:graphic>
          <a:graphicData uri="http://schemas.openxmlformats.org/presentationml/2006/ole">
            <p:oleObj spid="_x0000_s1026" name="차트" r:id="rId3" imgW="4819712" imgH="3305070" progId="Excel.Sheet.8">
              <p:embed/>
            </p:oleObj>
          </a:graphicData>
        </a:graphic>
      </p:graphicFrame>
      <p:sp>
        <p:nvSpPr>
          <p:cNvPr id="7177" name="Rectangle 9"/>
          <p:cNvSpPr>
            <a:spLocks noChangeArrowheads="1"/>
          </p:cNvSpPr>
          <p:nvPr/>
        </p:nvSpPr>
        <p:spPr bwMode="auto">
          <a:xfrm>
            <a:off x="1008063" y="2185988"/>
            <a:ext cx="1350962" cy="476250"/>
          </a:xfrm>
          <a:prstGeom prst="rect">
            <a:avLst/>
          </a:prstGeom>
          <a:solidFill>
            <a:srgbClr val="EAEAEA"/>
          </a:solidFill>
          <a:ln w="9525" algn="ctr">
            <a:noFill/>
            <a:miter lim="800000"/>
            <a:headEnd/>
            <a:tailEnd/>
          </a:ln>
          <a:effectLst>
            <a:outerShdw dist="35921" dir="2700000" algn="ctr" rotWithShape="0">
              <a:srgbClr val="808080">
                <a:alpha val="50000"/>
              </a:srgbClr>
            </a:outerShdw>
          </a:effectLst>
        </p:spPr>
        <p:txBody>
          <a:bodyPr wrap="none" lIns="0" rIns="0" anchor="ctr"/>
          <a:lstStyle/>
          <a:p>
            <a:pPr algn="ctr" defTabSz="957263">
              <a:spcBef>
                <a:spcPct val="0"/>
              </a:spcBef>
              <a:buFontTx/>
              <a:buNone/>
              <a:defRPr/>
            </a:pPr>
            <a:r>
              <a:rPr lang="ko-KR" altLang="en-US" sz="1400" b="1"/>
              <a:t>상장주식수</a:t>
            </a:r>
          </a:p>
        </p:txBody>
      </p:sp>
      <p:sp>
        <p:nvSpPr>
          <p:cNvPr id="7181" name="Rectangle 13"/>
          <p:cNvSpPr>
            <a:spLocks noChangeArrowheads="1"/>
          </p:cNvSpPr>
          <p:nvPr/>
        </p:nvSpPr>
        <p:spPr bwMode="auto">
          <a:xfrm>
            <a:off x="2401888" y="2185988"/>
            <a:ext cx="1652587" cy="476250"/>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wrap="none" lIns="36000" rIns="36000" anchor="ctr"/>
          <a:lstStyle/>
          <a:p>
            <a:pPr algn="r" defTabSz="957263">
              <a:spcBef>
                <a:spcPct val="0"/>
              </a:spcBef>
              <a:buFontTx/>
              <a:buNone/>
              <a:defRPr/>
            </a:pPr>
            <a:r>
              <a:rPr lang="en-US" altLang="ko-KR" sz="1300" b="1"/>
              <a:t>11,277,975</a:t>
            </a:r>
            <a:r>
              <a:rPr lang="ko-KR" altLang="en-US" sz="1300" b="1"/>
              <a:t>주</a:t>
            </a:r>
          </a:p>
        </p:txBody>
      </p:sp>
      <p:sp>
        <p:nvSpPr>
          <p:cNvPr id="2" name="Rectangle 9"/>
          <p:cNvSpPr>
            <a:spLocks noChangeArrowheads="1"/>
          </p:cNvSpPr>
          <p:nvPr/>
        </p:nvSpPr>
        <p:spPr bwMode="auto">
          <a:xfrm>
            <a:off x="1008063" y="3094038"/>
            <a:ext cx="1350962" cy="476250"/>
          </a:xfrm>
          <a:prstGeom prst="rect">
            <a:avLst/>
          </a:prstGeom>
          <a:solidFill>
            <a:srgbClr val="EAEAEA"/>
          </a:solidFill>
          <a:ln w="9525" algn="ctr">
            <a:noFill/>
            <a:miter lim="800000"/>
            <a:headEnd/>
            <a:tailEnd/>
          </a:ln>
          <a:effectLst>
            <a:outerShdw dist="35921" dir="2700000" algn="ctr" rotWithShape="0">
              <a:srgbClr val="808080">
                <a:alpha val="50000"/>
              </a:srgbClr>
            </a:outerShdw>
          </a:effectLst>
        </p:spPr>
        <p:txBody>
          <a:bodyPr wrap="none" lIns="0" rIns="0" anchor="ctr"/>
          <a:lstStyle/>
          <a:p>
            <a:pPr algn="ctr" defTabSz="957263">
              <a:spcBef>
                <a:spcPct val="0"/>
              </a:spcBef>
              <a:buFontTx/>
              <a:buNone/>
              <a:defRPr/>
            </a:pPr>
            <a:r>
              <a:rPr lang="ko-KR" altLang="en-US" sz="1400" b="1"/>
              <a:t>액면가</a:t>
            </a:r>
          </a:p>
        </p:txBody>
      </p:sp>
      <p:sp>
        <p:nvSpPr>
          <p:cNvPr id="3" name="Rectangle 13"/>
          <p:cNvSpPr>
            <a:spLocks noChangeArrowheads="1"/>
          </p:cNvSpPr>
          <p:nvPr/>
        </p:nvSpPr>
        <p:spPr bwMode="auto">
          <a:xfrm>
            <a:off x="2401888" y="3094038"/>
            <a:ext cx="1652587" cy="476250"/>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wrap="none" lIns="36000" rIns="36000" anchor="ctr"/>
          <a:lstStyle/>
          <a:p>
            <a:pPr algn="r" defTabSz="957263">
              <a:spcBef>
                <a:spcPct val="0"/>
              </a:spcBef>
              <a:buFontTx/>
              <a:buNone/>
              <a:defRPr/>
            </a:pPr>
            <a:r>
              <a:rPr lang="en-US" altLang="ko-KR" sz="1300" b="1"/>
              <a:t>1,000</a:t>
            </a:r>
            <a:r>
              <a:rPr lang="ko-KR" altLang="en-US" sz="1300" b="1"/>
              <a:t>원</a:t>
            </a:r>
            <a:endParaRPr lang="ko-KR" altLang="en-US" sz="1300" b="1" baseline="30000"/>
          </a:p>
        </p:txBody>
      </p:sp>
      <p:sp>
        <p:nvSpPr>
          <p:cNvPr id="1034" name="Text Box 8"/>
          <p:cNvSpPr txBox="1">
            <a:spLocks noChangeArrowheads="1"/>
          </p:cNvSpPr>
          <p:nvPr/>
        </p:nvSpPr>
        <p:spPr bwMode="auto">
          <a:xfrm>
            <a:off x="2122488" y="1476375"/>
            <a:ext cx="865187" cy="304800"/>
          </a:xfrm>
          <a:prstGeom prst="rect">
            <a:avLst/>
          </a:prstGeom>
          <a:noFill/>
          <a:ln w="9525" algn="ctr">
            <a:noFill/>
            <a:miter lim="800000"/>
            <a:headEnd/>
            <a:tailEnd/>
          </a:ln>
        </p:spPr>
        <p:txBody>
          <a:bodyPr wrap="none" rIns="0">
            <a:spAutoFit/>
          </a:bodyPr>
          <a:lstStyle/>
          <a:p>
            <a:pPr algn="ctr" defTabSz="957263">
              <a:spcBef>
                <a:spcPct val="0"/>
              </a:spcBef>
              <a:buFontTx/>
              <a:buNone/>
            </a:pPr>
            <a:r>
              <a:rPr lang="ko-KR" altLang="en-US" sz="1400" b="1" u="sng" dirty="0">
                <a:solidFill>
                  <a:schemeClr val="folHlink"/>
                </a:solidFill>
              </a:rPr>
              <a:t>주식 정보</a:t>
            </a:r>
            <a:endParaRPr lang="en-US" altLang="ko-KR" sz="1400" b="1" u="sng" dirty="0">
              <a:solidFill>
                <a:schemeClr val="folHlink"/>
              </a:solidFill>
            </a:endParaRPr>
          </a:p>
        </p:txBody>
      </p:sp>
      <p:sp>
        <p:nvSpPr>
          <p:cNvPr id="4" name="Rectangle 9"/>
          <p:cNvSpPr>
            <a:spLocks noChangeArrowheads="1"/>
          </p:cNvSpPr>
          <p:nvPr/>
        </p:nvSpPr>
        <p:spPr bwMode="auto">
          <a:xfrm>
            <a:off x="1008063" y="3857625"/>
            <a:ext cx="1350962" cy="476250"/>
          </a:xfrm>
          <a:prstGeom prst="rect">
            <a:avLst/>
          </a:prstGeom>
          <a:solidFill>
            <a:srgbClr val="EAEAEA"/>
          </a:solidFill>
          <a:ln w="9525" algn="ctr">
            <a:noFill/>
            <a:miter lim="800000"/>
            <a:headEnd/>
            <a:tailEnd/>
          </a:ln>
          <a:effectLst>
            <a:outerShdw dist="35921" dir="2700000" algn="ctr" rotWithShape="0">
              <a:srgbClr val="808080">
                <a:alpha val="50000"/>
              </a:srgbClr>
            </a:outerShdw>
          </a:effectLst>
        </p:spPr>
        <p:txBody>
          <a:bodyPr wrap="none" lIns="0" rIns="0" anchor="ctr"/>
          <a:lstStyle/>
          <a:p>
            <a:pPr algn="ctr" defTabSz="957263">
              <a:spcBef>
                <a:spcPct val="0"/>
              </a:spcBef>
              <a:buFontTx/>
              <a:buNone/>
              <a:defRPr/>
            </a:pPr>
            <a:r>
              <a:rPr lang="ko-KR" altLang="en-US" sz="1400" b="1"/>
              <a:t>주가</a:t>
            </a:r>
            <a:r>
              <a:rPr lang="ko-KR" altLang="en-US" sz="1400" b="1" baseline="30000"/>
              <a:t>*</a:t>
            </a:r>
            <a:endParaRPr lang="en-US" altLang="ko-KR" sz="1400" b="1" baseline="30000"/>
          </a:p>
        </p:txBody>
      </p:sp>
      <p:sp>
        <p:nvSpPr>
          <p:cNvPr id="5" name="Rectangle 13"/>
          <p:cNvSpPr>
            <a:spLocks noChangeArrowheads="1"/>
          </p:cNvSpPr>
          <p:nvPr/>
        </p:nvSpPr>
        <p:spPr bwMode="auto">
          <a:xfrm>
            <a:off x="2401888" y="3857625"/>
            <a:ext cx="1652587" cy="476250"/>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wrap="none" lIns="36000" rIns="36000" anchor="ctr"/>
          <a:lstStyle/>
          <a:p>
            <a:pPr algn="r" defTabSz="957263">
              <a:spcBef>
                <a:spcPct val="0"/>
              </a:spcBef>
              <a:buFontTx/>
              <a:buNone/>
              <a:defRPr/>
            </a:pPr>
            <a:r>
              <a:rPr lang="en-US" altLang="ko-KR" sz="1300" b="1" dirty="0" smtClean="0"/>
              <a:t>6,040</a:t>
            </a:r>
            <a:r>
              <a:rPr lang="ko-KR" altLang="en-US" sz="1300" b="1" dirty="0" smtClean="0"/>
              <a:t>원</a:t>
            </a:r>
            <a:endParaRPr lang="ko-KR" altLang="en-US" sz="1300" b="1" baseline="30000" dirty="0"/>
          </a:p>
        </p:txBody>
      </p:sp>
      <p:sp>
        <p:nvSpPr>
          <p:cNvPr id="6" name="Rectangle 9"/>
          <p:cNvSpPr>
            <a:spLocks noChangeArrowheads="1"/>
          </p:cNvSpPr>
          <p:nvPr/>
        </p:nvSpPr>
        <p:spPr bwMode="auto">
          <a:xfrm>
            <a:off x="1008063" y="4652963"/>
            <a:ext cx="1350962" cy="476250"/>
          </a:xfrm>
          <a:prstGeom prst="rect">
            <a:avLst/>
          </a:prstGeom>
          <a:solidFill>
            <a:srgbClr val="EAEAEA"/>
          </a:solidFill>
          <a:ln w="9525" algn="ctr">
            <a:noFill/>
            <a:miter lim="800000"/>
            <a:headEnd/>
            <a:tailEnd/>
          </a:ln>
          <a:effectLst>
            <a:outerShdw dist="35921" dir="2700000" algn="ctr" rotWithShape="0">
              <a:srgbClr val="808080">
                <a:alpha val="50000"/>
              </a:srgbClr>
            </a:outerShdw>
          </a:effectLst>
        </p:spPr>
        <p:txBody>
          <a:bodyPr wrap="none" lIns="0" rIns="0" anchor="ctr"/>
          <a:lstStyle/>
          <a:p>
            <a:pPr algn="ctr" defTabSz="957263">
              <a:spcBef>
                <a:spcPct val="0"/>
              </a:spcBef>
              <a:buFontTx/>
              <a:buNone/>
              <a:defRPr/>
            </a:pPr>
            <a:r>
              <a:rPr lang="en-US" altLang="ko-KR" sz="1400" b="1"/>
              <a:t>PER*</a:t>
            </a:r>
          </a:p>
        </p:txBody>
      </p:sp>
      <p:sp>
        <p:nvSpPr>
          <p:cNvPr id="7" name="Rectangle 13"/>
          <p:cNvSpPr>
            <a:spLocks noChangeArrowheads="1"/>
          </p:cNvSpPr>
          <p:nvPr/>
        </p:nvSpPr>
        <p:spPr bwMode="auto">
          <a:xfrm>
            <a:off x="2401888" y="4652963"/>
            <a:ext cx="1652587" cy="476250"/>
          </a:xfrm>
          <a:prstGeom prst="rect">
            <a:avLst/>
          </a:prstGeom>
          <a:solidFill>
            <a:schemeClr val="bg1"/>
          </a:solidFill>
          <a:ln w="9525" algn="ctr">
            <a:noFill/>
            <a:miter lim="800000"/>
            <a:headEnd/>
            <a:tailEnd/>
          </a:ln>
          <a:effectLst>
            <a:outerShdw dist="35921" dir="2700000" algn="ctr" rotWithShape="0">
              <a:srgbClr val="808080">
                <a:alpha val="50000"/>
              </a:srgbClr>
            </a:outerShdw>
          </a:effectLst>
        </p:spPr>
        <p:txBody>
          <a:bodyPr wrap="none" lIns="36000" rIns="36000" anchor="ctr"/>
          <a:lstStyle/>
          <a:p>
            <a:pPr algn="r" defTabSz="957263">
              <a:spcBef>
                <a:spcPct val="0"/>
              </a:spcBef>
              <a:buFontTx/>
              <a:buNone/>
              <a:defRPr/>
            </a:pPr>
            <a:r>
              <a:rPr lang="en-US" altLang="ko-KR" sz="1300" b="1" dirty="0" smtClean="0"/>
              <a:t>8.7</a:t>
            </a:r>
            <a:endParaRPr lang="en-US" altLang="ko-KR" sz="1300" b="1" dirty="0"/>
          </a:p>
        </p:txBody>
      </p:sp>
      <p:sp>
        <p:nvSpPr>
          <p:cNvPr id="1039" name="Text Box 16"/>
          <p:cNvSpPr txBox="1">
            <a:spLocks noChangeArrowheads="1"/>
          </p:cNvSpPr>
          <p:nvPr/>
        </p:nvSpPr>
        <p:spPr bwMode="auto">
          <a:xfrm>
            <a:off x="1019175" y="5848350"/>
            <a:ext cx="7724775" cy="260350"/>
          </a:xfrm>
          <a:prstGeom prst="rect">
            <a:avLst/>
          </a:prstGeom>
          <a:noFill/>
          <a:ln w="9525" algn="ctr">
            <a:noFill/>
            <a:miter lim="800000"/>
            <a:headEnd/>
            <a:tailEnd/>
          </a:ln>
        </p:spPr>
        <p:txBody>
          <a:bodyPr lIns="0" rIns="0">
            <a:spAutoFit/>
          </a:bodyPr>
          <a:lstStyle/>
          <a:p>
            <a:pPr marL="342900" indent="-342900" defTabSz="957263">
              <a:buFontTx/>
              <a:buNone/>
            </a:pPr>
            <a:r>
              <a:rPr lang="en-US" altLang="ko-KR" sz="1100" dirty="0"/>
              <a:t>* </a:t>
            </a:r>
            <a:r>
              <a:rPr lang="en-US" altLang="ko-KR" sz="1100" dirty="0" smtClean="0"/>
              <a:t>2013</a:t>
            </a:r>
            <a:r>
              <a:rPr lang="ko-KR" altLang="en-US" sz="1100" dirty="0" smtClean="0"/>
              <a:t>년 </a:t>
            </a:r>
            <a:r>
              <a:rPr lang="en-US" altLang="ko-KR" sz="1100" dirty="0" smtClean="0"/>
              <a:t>2</a:t>
            </a:r>
            <a:r>
              <a:rPr lang="ko-KR" altLang="en-US" sz="1100" dirty="0" smtClean="0"/>
              <a:t>월 </a:t>
            </a:r>
            <a:r>
              <a:rPr lang="en-US" altLang="ko-KR" sz="1100" dirty="0" smtClean="0"/>
              <a:t>28</a:t>
            </a:r>
            <a:r>
              <a:rPr lang="ko-KR" altLang="en-US" sz="1100" dirty="0" smtClean="0"/>
              <a:t>일 종가</a:t>
            </a:r>
            <a:r>
              <a:rPr lang="en-US" altLang="ko-KR" sz="1100" dirty="0" smtClean="0"/>
              <a:t>, 2012</a:t>
            </a:r>
            <a:r>
              <a:rPr lang="ko-KR" altLang="en-US" sz="1100" dirty="0" smtClean="0"/>
              <a:t>년 순이익 기준</a:t>
            </a:r>
            <a:endParaRPr lang="ko-KR" altLang="en-US" sz="1100"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a:t>사업 부문 소개</a:t>
            </a:r>
          </a:p>
        </p:txBody>
      </p:sp>
      <p:sp>
        <p:nvSpPr>
          <p:cNvPr id="8218"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E7C3600E-219F-469D-9C34-250D75970912}" type="slidenum">
              <a:rPr kumimoji="0" lang="ko-KR" altLang="en-US" sz="1200">
                <a:solidFill>
                  <a:schemeClr val="tx1"/>
                </a:solidFill>
              </a:rPr>
              <a:pPr algn="r" defTabSz="957263">
                <a:spcBef>
                  <a:spcPct val="0"/>
                </a:spcBef>
                <a:buFontTx/>
                <a:buNone/>
              </a:pPr>
              <a:t>5</a:t>
            </a:fld>
            <a:endParaRPr kumimoji="0" lang="en-US" altLang="ko-KR" sz="1200">
              <a:solidFill>
                <a:schemeClr val="tx1"/>
              </a:solidFill>
            </a:endParaRPr>
          </a:p>
        </p:txBody>
      </p:sp>
      <p:sp>
        <p:nvSpPr>
          <p:cNvPr id="27" name="TextBox 17"/>
          <p:cNvSpPr txBox="1">
            <a:spLocks noChangeArrowheads="1"/>
          </p:cNvSpPr>
          <p:nvPr/>
        </p:nvSpPr>
        <p:spPr bwMode="auto">
          <a:xfrm>
            <a:off x="2655888" y="1276350"/>
            <a:ext cx="1473200" cy="254000"/>
          </a:xfrm>
          <a:prstGeom prst="rect">
            <a:avLst/>
          </a:prstGeom>
          <a:noFill/>
          <a:ln w="9525">
            <a:noFill/>
            <a:miter lim="800000"/>
            <a:headEnd/>
            <a:tailEnd/>
          </a:ln>
        </p:spPr>
        <p:txBody>
          <a:bodyPr anchor="ctr"/>
          <a:lstStyle/>
          <a:p>
            <a:pPr algn="ctr" eaLnBrk="0" latinLnBrk="1" hangingPunct="0">
              <a:spcBef>
                <a:spcPct val="0"/>
              </a:spcBef>
              <a:buFontTx/>
              <a:buNone/>
            </a:pPr>
            <a:r>
              <a:rPr lang="en-US" altLang="ko-KR" sz="1400" b="1" u="sng">
                <a:solidFill>
                  <a:schemeClr val="folHlink"/>
                </a:solidFill>
              </a:rPr>
              <a:t>Product </a:t>
            </a:r>
          </a:p>
        </p:txBody>
      </p:sp>
      <p:sp>
        <p:nvSpPr>
          <p:cNvPr id="28" name="TextBox 18"/>
          <p:cNvSpPr txBox="1">
            <a:spLocks noChangeArrowheads="1"/>
          </p:cNvSpPr>
          <p:nvPr/>
        </p:nvSpPr>
        <p:spPr bwMode="auto">
          <a:xfrm>
            <a:off x="4614863" y="1268413"/>
            <a:ext cx="2967037" cy="254000"/>
          </a:xfrm>
          <a:prstGeom prst="rect">
            <a:avLst/>
          </a:prstGeom>
          <a:noFill/>
          <a:ln w="9525">
            <a:noFill/>
            <a:miter lim="800000"/>
            <a:headEnd/>
            <a:tailEnd/>
          </a:ln>
        </p:spPr>
        <p:txBody>
          <a:bodyPr anchor="ctr"/>
          <a:lstStyle/>
          <a:p>
            <a:pPr algn="ctr" eaLnBrk="0" latinLnBrk="1" hangingPunct="0">
              <a:spcBef>
                <a:spcPct val="0"/>
              </a:spcBef>
              <a:buFontTx/>
              <a:buNone/>
            </a:pPr>
            <a:r>
              <a:rPr lang="en-US" altLang="ko-KR" sz="1400" b="1" u="sng">
                <a:solidFill>
                  <a:schemeClr val="folHlink"/>
                </a:solidFill>
              </a:rPr>
              <a:t>Application</a:t>
            </a:r>
          </a:p>
        </p:txBody>
      </p:sp>
      <p:sp>
        <p:nvSpPr>
          <p:cNvPr id="29" name="TextBox 28"/>
          <p:cNvSpPr txBox="1">
            <a:spLocks noChangeArrowheads="1"/>
          </p:cNvSpPr>
          <p:nvPr/>
        </p:nvSpPr>
        <p:spPr bwMode="auto">
          <a:xfrm>
            <a:off x="481013" y="1644650"/>
            <a:ext cx="1852612" cy="1079500"/>
          </a:xfrm>
          <a:prstGeom prst="rect">
            <a:avLst/>
          </a:prstGeom>
          <a:solidFill>
            <a:srgbClr val="333333"/>
          </a:solidFill>
          <a:ln w="9525">
            <a:noFill/>
            <a:miter lim="800000"/>
            <a:headEnd/>
            <a:tailEnd/>
          </a:ln>
          <a:effectLst>
            <a:outerShdw dist="35921" dir="2700000" algn="ctr" rotWithShape="0">
              <a:srgbClr val="808080"/>
            </a:outerShdw>
          </a:effectLst>
        </p:spPr>
        <p:txBody>
          <a:bodyPr/>
          <a:lstStyle/>
          <a:p>
            <a:pPr eaLnBrk="0" latinLnBrk="1" hangingPunct="0">
              <a:spcBef>
                <a:spcPct val="0"/>
              </a:spcBef>
              <a:buFontTx/>
              <a:buNone/>
              <a:defRPr/>
            </a:pPr>
            <a:r>
              <a:rPr lang="ko-KR" altLang="en-US" sz="1500" b="1" dirty="0">
                <a:solidFill>
                  <a:srgbClr val="FAF400"/>
                </a:solidFill>
              </a:rPr>
              <a:t>공업용 다이아몬드</a:t>
            </a:r>
          </a:p>
          <a:p>
            <a:pPr eaLnBrk="0" latinLnBrk="1" hangingPunct="0">
              <a:spcBef>
                <a:spcPct val="0"/>
              </a:spcBef>
              <a:buFontTx/>
              <a:buNone/>
              <a:defRPr/>
            </a:pPr>
            <a:r>
              <a:rPr lang="en-US" altLang="ko-KR" sz="1100" b="1" i="1" dirty="0">
                <a:solidFill>
                  <a:schemeClr val="bg1"/>
                </a:solidFill>
              </a:rPr>
              <a:t>Grit</a:t>
            </a:r>
          </a:p>
          <a:p>
            <a:pPr eaLnBrk="0" latinLnBrk="1" hangingPunct="0">
              <a:spcBef>
                <a:spcPct val="0"/>
              </a:spcBef>
              <a:buFontTx/>
              <a:buNone/>
              <a:defRPr/>
            </a:pPr>
            <a:endParaRPr lang="en-US" altLang="ko-KR" sz="1100" b="1" i="1" dirty="0">
              <a:solidFill>
                <a:schemeClr val="bg1"/>
              </a:solidFill>
            </a:endParaRPr>
          </a:p>
        </p:txBody>
      </p:sp>
      <p:pic>
        <p:nvPicPr>
          <p:cNvPr id="30" name="Picture 293"/>
          <p:cNvPicPr>
            <a:picLocks noChangeArrowheads="1"/>
          </p:cNvPicPr>
          <p:nvPr/>
        </p:nvPicPr>
        <p:blipFill>
          <a:blip r:embed="rId2" cstate="print"/>
          <a:srcRect r="7442"/>
          <a:stretch>
            <a:fillRect/>
          </a:stretch>
        </p:blipFill>
        <p:spPr bwMode="auto">
          <a:xfrm>
            <a:off x="2663825" y="1644650"/>
            <a:ext cx="1439863" cy="1079500"/>
          </a:xfrm>
          <a:prstGeom prst="rect">
            <a:avLst/>
          </a:prstGeom>
          <a:solidFill>
            <a:srgbClr val="333333"/>
          </a:solidFill>
          <a:ln w="9525" algn="ctr">
            <a:noFill/>
            <a:miter lim="800000"/>
            <a:headEnd/>
            <a:tailEnd/>
          </a:ln>
          <a:effectLst>
            <a:outerShdw dist="35921" dir="2700000" algn="ctr" rotWithShape="0">
              <a:srgbClr val="808080"/>
            </a:outerShdw>
          </a:effectLst>
        </p:spPr>
      </p:pic>
      <p:sp>
        <p:nvSpPr>
          <p:cNvPr id="31" name="Text Box 22"/>
          <p:cNvSpPr txBox="1">
            <a:spLocks noChangeArrowheads="1"/>
          </p:cNvSpPr>
          <p:nvPr/>
        </p:nvSpPr>
        <p:spPr bwMode="auto">
          <a:xfrm>
            <a:off x="8037513" y="1644650"/>
            <a:ext cx="1123950" cy="1079500"/>
          </a:xfrm>
          <a:prstGeom prst="rect">
            <a:avLst/>
          </a:prstGeom>
          <a:solidFill>
            <a:schemeClr val="bg1"/>
          </a:solidFill>
          <a:ln w="9525" algn="ctr">
            <a:noFill/>
            <a:miter lim="800000"/>
            <a:headEnd/>
            <a:tailEnd/>
          </a:ln>
          <a:effectLst>
            <a:outerShdw dist="35921" dir="2700000" algn="ctr" rotWithShape="0">
              <a:schemeClr val="tx1">
                <a:alpha val="50000"/>
              </a:schemeClr>
            </a:outerShdw>
          </a:effectLst>
        </p:spPr>
        <p:txBody>
          <a:bodyPr wrap="none" lIns="72000" rIns="36000" anchor="ctr"/>
          <a:lstStyle/>
          <a:p>
            <a:pPr defTabSz="957263">
              <a:spcBef>
                <a:spcPct val="0"/>
              </a:spcBef>
              <a:buFontTx/>
              <a:buNone/>
              <a:defRPr/>
            </a:pPr>
            <a:r>
              <a:rPr lang="en-US" altLang="ko-KR" sz="1200" b="1"/>
              <a:t>Infrastructure</a:t>
            </a:r>
          </a:p>
          <a:p>
            <a:pPr defTabSz="957263">
              <a:spcBef>
                <a:spcPct val="0"/>
              </a:spcBef>
              <a:buFontTx/>
              <a:buNone/>
              <a:defRPr/>
            </a:pPr>
            <a:r>
              <a:rPr lang="ko-KR" altLang="en-US" sz="1200" b="1"/>
              <a:t>기계</a:t>
            </a:r>
          </a:p>
          <a:p>
            <a:pPr defTabSz="957263">
              <a:spcBef>
                <a:spcPct val="0"/>
              </a:spcBef>
              <a:buFontTx/>
              <a:buNone/>
              <a:defRPr/>
            </a:pPr>
            <a:r>
              <a:rPr lang="ko-KR" altLang="en-US" sz="1200" b="1"/>
              <a:t>반도체</a:t>
            </a:r>
            <a:endParaRPr lang="en-US" altLang="ko-KR" sz="1200" b="1"/>
          </a:p>
        </p:txBody>
      </p:sp>
      <p:pic>
        <p:nvPicPr>
          <p:cNvPr id="32" name="Picture 6" descr="diamondintro"/>
          <p:cNvPicPr>
            <a:picLocks noChangeArrowheads="1"/>
          </p:cNvPicPr>
          <p:nvPr/>
        </p:nvPicPr>
        <p:blipFill>
          <a:blip r:embed="rId3" cstate="print">
            <a:lum bright="14000" contrast="4000"/>
          </a:blip>
          <a:srcRect l="2753" r="5507"/>
          <a:stretch>
            <a:fillRect/>
          </a:stretch>
        </p:blipFill>
        <p:spPr bwMode="auto">
          <a:xfrm>
            <a:off x="6054725" y="2854325"/>
            <a:ext cx="1439863" cy="1079500"/>
          </a:xfrm>
          <a:prstGeom prst="rect">
            <a:avLst/>
          </a:prstGeom>
          <a:solidFill>
            <a:schemeClr val="tx1">
              <a:alpha val="74901"/>
            </a:schemeClr>
          </a:solidFill>
          <a:ln w="9525">
            <a:noFill/>
            <a:miter lim="800000"/>
            <a:headEnd/>
            <a:tailEnd/>
          </a:ln>
          <a:effectLst>
            <a:outerShdw dist="35921" dir="2700000" algn="ctr" rotWithShape="0">
              <a:srgbClr val="969696"/>
            </a:outerShdw>
          </a:effectLst>
        </p:spPr>
      </p:pic>
      <p:sp>
        <p:nvSpPr>
          <p:cNvPr id="33" name="TextBox 32"/>
          <p:cNvSpPr txBox="1">
            <a:spLocks noChangeArrowheads="1"/>
          </p:cNvSpPr>
          <p:nvPr/>
        </p:nvSpPr>
        <p:spPr bwMode="auto">
          <a:xfrm>
            <a:off x="468313" y="2854325"/>
            <a:ext cx="1852612" cy="1077913"/>
          </a:xfrm>
          <a:prstGeom prst="rect">
            <a:avLst/>
          </a:prstGeom>
          <a:solidFill>
            <a:srgbClr val="F3F2B7"/>
          </a:solidFill>
          <a:ln w="9525">
            <a:noFill/>
            <a:miter lim="800000"/>
            <a:headEnd/>
            <a:tailEnd/>
          </a:ln>
          <a:effectLst>
            <a:outerShdw dist="35921" dir="2700000" algn="ctr" rotWithShape="0">
              <a:srgbClr val="969696"/>
            </a:outerShdw>
          </a:effectLst>
        </p:spPr>
        <p:txBody>
          <a:bodyPr/>
          <a:lstStyle/>
          <a:p>
            <a:pPr eaLnBrk="0" latinLnBrk="1" hangingPunct="0">
              <a:spcBef>
                <a:spcPct val="0"/>
              </a:spcBef>
              <a:buFontTx/>
              <a:buNone/>
              <a:defRPr/>
            </a:pPr>
            <a:r>
              <a:rPr lang="ko-KR" altLang="en-US" sz="1500" b="1" dirty="0">
                <a:solidFill>
                  <a:schemeClr val="tx1"/>
                </a:solidFill>
              </a:rPr>
              <a:t>다이아 소결체</a:t>
            </a:r>
          </a:p>
          <a:p>
            <a:pPr eaLnBrk="0" latinLnBrk="1" hangingPunct="0">
              <a:spcBef>
                <a:spcPct val="0"/>
              </a:spcBef>
              <a:buFontTx/>
              <a:buNone/>
              <a:defRPr/>
            </a:pPr>
            <a:r>
              <a:rPr lang="en-US" altLang="ko-KR" sz="1100" b="1" i="1" dirty="0">
                <a:solidFill>
                  <a:srgbClr val="5F5F5F"/>
                </a:solidFill>
              </a:rPr>
              <a:t>CTM</a:t>
            </a:r>
          </a:p>
          <a:p>
            <a:pPr eaLnBrk="0" latinLnBrk="1" hangingPunct="0">
              <a:spcBef>
                <a:spcPct val="0"/>
              </a:spcBef>
              <a:buFontTx/>
              <a:buNone/>
              <a:defRPr/>
            </a:pPr>
            <a:endParaRPr lang="en-US" altLang="ko-KR" sz="1100" b="1" i="1" dirty="0">
              <a:solidFill>
                <a:srgbClr val="5F5F5F"/>
              </a:solidFill>
            </a:endParaRPr>
          </a:p>
          <a:p>
            <a:pPr eaLnBrk="0" latinLnBrk="1" hangingPunct="0">
              <a:spcBef>
                <a:spcPct val="0"/>
              </a:spcBef>
              <a:buFontTx/>
              <a:buNone/>
              <a:defRPr/>
            </a:pPr>
            <a:endParaRPr lang="en-US" altLang="ko-KR" sz="1100" b="1" i="1" dirty="0">
              <a:solidFill>
                <a:srgbClr val="5F5F5F"/>
              </a:solidFill>
            </a:endParaRPr>
          </a:p>
        </p:txBody>
      </p:sp>
      <p:sp>
        <p:nvSpPr>
          <p:cNvPr id="34" name="Text Box 30"/>
          <p:cNvSpPr txBox="1">
            <a:spLocks noChangeArrowheads="1"/>
          </p:cNvSpPr>
          <p:nvPr/>
        </p:nvSpPr>
        <p:spPr bwMode="auto">
          <a:xfrm>
            <a:off x="8037513" y="2854325"/>
            <a:ext cx="1123950" cy="1079500"/>
          </a:xfrm>
          <a:prstGeom prst="rect">
            <a:avLst/>
          </a:prstGeom>
          <a:solidFill>
            <a:schemeClr val="bg1"/>
          </a:solidFill>
          <a:ln w="9525" algn="ctr">
            <a:noFill/>
            <a:miter lim="800000"/>
            <a:headEnd/>
            <a:tailEnd/>
          </a:ln>
          <a:effectLst>
            <a:outerShdw dist="35921" dir="2700000" algn="ctr" rotWithShape="0">
              <a:srgbClr val="969696">
                <a:alpha val="50000"/>
              </a:srgbClr>
            </a:outerShdw>
          </a:effectLst>
        </p:spPr>
        <p:txBody>
          <a:bodyPr wrap="none" lIns="72000" rIns="36000" anchor="ctr"/>
          <a:lstStyle/>
          <a:p>
            <a:pPr defTabSz="957263">
              <a:spcBef>
                <a:spcPct val="0"/>
              </a:spcBef>
              <a:buFontTx/>
              <a:buNone/>
            </a:pPr>
            <a:r>
              <a:rPr lang="ko-KR" altLang="en-US" sz="1200" b="1"/>
              <a:t>자동차</a:t>
            </a:r>
          </a:p>
          <a:p>
            <a:pPr defTabSz="957263">
              <a:spcBef>
                <a:spcPct val="0"/>
              </a:spcBef>
              <a:buFontTx/>
              <a:buNone/>
            </a:pPr>
            <a:r>
              <a:rPr lang="ko-KR" altLang="en-US" sz="1200" b="1"/>
              <a:t>목공</a:t>
            </a:r>
          </a:p>
          <a:p>
            <a:pPr defTabSz="957263">
              <a:spcBef>
                <a:spcPct val="0"/>
              </a:spcBef>
              <a:buFontTx/>
              <a:buNone/>
            </a:pPr>
            <a:r>
              <a:rPr lang="ko-KR" altLang="en-US" sz="1200" b="1"/>
              <a:t>기계</a:t>
            </a:r>
          </a:p>
          <a:p>
            <a:pPr defTabSz="957263">
              <a:spcBef>
                <a:spcPct val="0"/>
              </a:spcBef>
              <a:buFontTx/>
              <a:buNone/>
            </a:pPr>
            <a:r>
              <a:rPr lang="ko-KR" altLang="en-US" sz="1200" b="1"/>
              <a:t>에너지</a:t>
            </a:r>
          </a:p>
        </p:txBody>
      </p:sp>
      <p:pic>
        <p:nvPicPr>
          <p:cNvPr id="35" name="Picture 7"/>
          <p:cNvPicPr>
            <a:picLocks noChangeArrowheads="1"/>
          </p:cNvPicPr>
          <p:nvPr/>
        </p:nvPicPr>
        <p:blipFill>
          <a:blip r:embed="rId4" cstate="print"/>
          <a:srcRect/>
          <a:stretch>
            <a:fillRect/>
          </a:stretch>
        </p:blipFill>
        <p:spPr bwMode="auto">
          <a:xfrm>
            <a:off x="2665413" y="2854325"/>
            <a:ext cx="1439862" cy="1079500"/>
          </a:xfrm>
          <a:prstGeom prst="rect">
            <a:avLst/>
          </a:prstGeom>
          <a:solidFill>
            <a:srgbClr val="F3F2B7"/>
          </a:solidFill>
          <a:ln w="9525" algn="ctr">
            <a:noFill/>
            <a:miter lim="800000"/>
            <a:headEnd/>
            <a:tailEnd/>
          </a:ln>
          <a:effectLst>
            <a:outerShdw dist="35921" dir="2700000" algn="ctr" rotWithShape="0">
              <a:srgbClr val="969696"/>
            </a:outerShdw>
          </a:effectLst>
        </p:spPr>
      </p:pic>
      <p:pic>
        <p:nvPicPr>
          <p:cNvPr id="36" name="Picture 78"/>
          <p:cNvPicPr preferRelativeResize="0">
            <a:picLocks noChangeArrowheads="1"/>
          </p:cNvPicPr>
          <p:nvPr/>
        </p:nvPicPr>
        <p:blipFill>
          <a:blip r:embed="rId5" cstate="print">
            <a:lum bright="14000" contrast="4000"/>
          </a:blip>
          <a:srcRect/>
          <a:stretch>
            <a:fillRect/>
          </a:stretch>
        </p:blipFill>
        <p:spPr bwMode="auto">
          <a:xfrm>
            <a:off x="4622800" y="2854325"/>
            <a:ext cx="1439863" cy="1079500"/>
          </a:xfrm>
          <a:prstGeom prst="rect">
            <a:avLst/>
          </a:prstGeom>
          <a:noFill/>
          <a:ln w="9525">
            <a:noFill/>
            <a:miter lim="800000"/>
            <a:headEnd/>
            <a:tailEnd/>
          </a:ln>
          <a:effectLst>
            <a:outerShdw dist="35921" dir="2700000" algn="ctr" rotWithShape="0">
              <a:srgbClr val="969696"/>
            </a:outerShdw>
          </a:effectLst>
        </p:spPr>
      </p:pic>
      <p:pic>
        <p:nvPicPr>
          <p:cNvPr id="37" name="그림 19" descr="img_product1_05.gif"/>
          <p:cNvPicPr preferRelativeResize="0">
            <a:picLocks/>
          </p:cNvPicPr>
          <p:nvPr/>
        </p:nvPicPr>
        <p:blipFill>
          <a:blip r:embed="rId6" cstate="print">
            <a:lum bright="14000" contrast="4000"/>
          </a:blip>
          <a:srcRect t="2238" r="2646"/>
          <a:stretch>
            <a:fillRect/>
          </a:stretch>
        </p:blipFill>
        <p:spPr bwMode="auto">
          <a:xfrm>
            <a:off x="6054725" y="5291138"/>
            <a:ext cx="1439863" cy="1079500"/>
          </a:xfrm>
          <a:prstGeom prst="rect">
            <a:avLst/>
          </a:prstGeom>
          <a:noFill/>
          <a:ln w="9525">
            <a:noFill/>
            <a:miter lim="800000"/>
            <a:headEnd/>
            <a:tailEnd/>
          </a:ln>
          <a:effectLst>
            <a:outerShdw dist="35921" dir="2700000" algn="ctr" rotWithShape="0">
              <a:schemeClr val="hlink"/>
            </a:outerShdw>
          </a:effectLst>
        </p:spPr>
      </p:pic>
      <p:sp>
        <p:nvSpPr>
          <p:cNvPr id="38" name="TextBox 37"/>
          <p:cNvSpPr txBox="1">
            <a:spLocks noChangeArrowheads="1"/>
          </p:cNvSpPr>
          <p:nvPr/>
        </p:nvSpPr>
        <p:spPr bwMode="auto">
          <a:xfrm>
            <a:off x="468313" y="5294313"/>
            <a:ext cx="1852612" cy="1079500"/>
          </a:xfrm>
          <a:prstGeom prst="rect">
            <a:avLst/>
          </a:prstGeom>
          <a:solidFill>
            <a:schemeClr val="accent2"/>
          </a:solidFill>
          <a:ln w="9525">
            <a:noFill/>
            <a:miter lim="800000"/>
            <a:headEnd/>
            <a:tailEnd/>
          </a:ln>
          <a:effectLst>
            <a:outerShdw dist="35921" dir="2700000" algn="ctr" rotWithShape="0">
              <a:schemeClr val="hlink"/>
            </a:outerShdw>
          </a:effectLst>
        </p:spPr>
        <p:txBody>
          <a:bodyPr/>
          <a:lstStyle/>
          <a:p>
            <a:pPr eaLnBrk="0" latinLnBrk="1" hangingPunct="0">
              <a:spcBef>
                <a:spcPct val="0"/>
              </a:spcBef>
              <a:buFontTx/>
              <a:buNone/>
              <a:defRPr/>
            </a:pPr>
            <a:r>
              <a:rPr lang="ko-KR" altLang="en-US" sz="1500" b="1">
                <a:solidFill>
                  <a:schemeClr val="tx1"/>
                </a:solidFill>
              </a:rPr>
              <a:t>다이아몬드 와이어</a:t>
            </a:r>
          </a:p>
          <a:p>
            <a:pPr eaLnBrk="0" latinLnBrk="1" hangingPunct="0">
              <a:spcBef>
                <a:spcPct val="0"/>
              </a:spcBef>
              <a:buFontTx/>
              <a:buNone/>
              <a:defRPr/>
            </a:pPr>
            <a:r>
              <a:rPr lang="en-US" altLang="ko-KR" sz="1100" b="1" i="1">
                <a:solidFill>
                  <a:srgbClr val="5F5F5F"/>
                </a:solidFill>
              </a:rPr>
              <a:t>DW</a:t>
            </a:r>
          </a:p>
        </p:txBody>
      </p:sp>
      <p:sp>
        <p:nvSpPr>
          <p:cNvPr id="41" name="Text Box 64"/>
          <p:cNvSpPr txBox="1">
            <a:spLocks noChangeArrowheads="1"/>
          </p:cNvSpPr>
          <p:nvPr/>
        </p:nvSpPr>
        <p:spPr bwMode="auto">
          <a:xfrm>
            <a:off x="8037513" y="5299075"/>
            <a:ext cx="1123950" cy="1079500"/>
          </a:xfrm>
          <a:prstGeom prst="rect">
            <a:avLst/>
          </a:prstGeom>
          <a:solidFill>
            <a:schemeClr val="bg1"/>
          </a:solidFill>
          <a:ln w="9525" algn="ctr">
            <a:noFill/>
            <a:miter lim="800000"/>
            <a:headEnd/>
            <a:tailEnd/>
          </a:ln>
          <a:effectLst>
            <a:outerShdw dist="35921" dir="2700000" algn="ctr" rotWithShape="0">
              <a:schemeClr val="hlink">
                <a:alpha val="50000"/>
              </a:schemeClr>
            </a:outerShdw>
          </a:effectLst>
        </p:spPr>
        <p:txBody>
          <a:bodyPr wrap="none" lIns="72000" rIns="36000" anchor="ctr"/>
          <a:lstStyle/>
          <a:p>
            <a:pPr defTabSz="957263">
              <a:spcBef>
                <a:spcPct val="0"/>
              </a:spcBef>
              <a:buFontTx/>
              <a:buNone/>
              <a:defRPr/>
            </a:pPr>
            <a:r>
              <a:rPr lang="en-US" altLang="ko-KR" sz="1200" b="1"/>
              <a:t>LED</a:t>
            </a:r>
          </a:p>
          <a:p>
            <a:pPr defTabSz="957263">
              <a:spcBef>
                <a:spcPct val="0"/>
              </a:spcBef>
              <a:buFontTx/>
              <a:buNone/>
              <a:defRPr/>
            </a:pPr>
            <a:r>
              <a:rPr lang="ko-KR" altLang="en-US" sz="1200" b="1"/>
              <a:t>태양광</a:t>
            </a:r>
          </a:p>
          <a:p>
            <a:pPr defTabSz="957263">
              <a:spcBef>
                <a:spcPct val="0"/>
              </a:spcBef>
              <a:buFontTx/>
              <a:buNone/>
              <a:defRPr/>
            </a:pPr>
            <a:r>
              <a:rPr lang="en-US" altLang="ko-KR" sz="1200" b="1"/>
              <a:t>SiC</a:t>
            </a:r>
          </a:p>
        </p:txBody>
      </p:sp>
      <p:pic>
        <p:nvPicPr>
          <p:cNvPr id="42" name="그림 41" descr="500배-1.bmp"/>
          <p:cNvPicPr>
            <a:picLocks/>
          </p:cNvPicPr>
          <p:nvPr/>
        </p:nvPicPr>
        <p:blipFill>
          <a:blip r:embed="rId7" cstate="print"/>
          <a:srcRect r="10715" b="10701"/>
          <a:stretch>
            <a:fillRect/>
          </a:stretch>
        </p:blipFill>
        <p:spPr bwMode="auto">
          <a:xfrm>
            <a:off x="2665413" y="5299075"/>
            <a:ext cx="1439862" cy="1079500"/>
          </a:xfrm>
          <a:prstGeom prst="rect">
            <a:avLst/>
          </a:prstGeom>
          <a:solidFill>
            <a:schemeClr val="accent2"/>
          </a:solidFill>
          <a:ln w="9525" algn="ctr">
            <a:noFill/>
            <a:miter lim="800000"/>
            <a:headEnd/>
            <a:tailEnd/>
          </a:ln>
          <a:effectLst>
            <a:outerShdw dist="35921" dir="2700000" algn="ctr" rotWithShape="0">
              <a:schemeClr val="hlink"/>
            </a:outerShdw>
          </a:effectLst>
        </p:spPr>
      </p:pic>
      <p:pic>
        <p:nvPicPr>
          <p:cNvPr id="43" name="Picture 79"/>
          <p:cNvPicPr preferRelativeResize="0">
            <a:picLocks noChangeArrowheads="1"/>
          </p:cNvPicPr>
          <p:nvPr/>
        </p:nvPicPr>
        <p:blipFill>
          <a:blip r:embed="rId8" cstate="print">
            <a:lum bright="14000" contrast="4000"/>
          </a:blip>
          <a:srcRect/>
          <a:stretch>
            <a:fillRect/>
          </a:stretch>
        </p:blipFill>
        <p:spPr bwMode="auto">
          <a:xfrm>
            <a:off x="4622800" y="5291138"/>
            <a:ext cx="1439863" cy="1079500"/>
          </a:xfrm>
          <a:prstGeom prst="rect">
            <a:avLst/>
          </a:prstGeom>
          <a:noFill/>
          <a:ln w="9525">
            <a:noFill/>
            <a:miter lim="800000"/>
            <a:headEnd/>
            <a:tailEnd/>
          </a:ln>
          <a:effectLst>
            <a:outerShdw dist="35921" dir="2700000" algn="ctr" rotWithShape="0">
              <a:schemeClr val="hlink"/>
            </a:outerShdw>
          </a:effectLst>
        </p:spPr>
      </p:pic>
      <p:sp>
        <p:nvSpPr>
          <p:cNvPr id="44" name="TextBox 43"/>
          <p:cNvSpPr txBox="1">
            <a:spLocks noChangeArrowheads="1"/>
          </p:cNvSpPr>
          <p:nvPr/>
        </p:nvSpPr>
        <p:spPr bwMode="auto">
          <a:xfrm>
            <a:off x="468313" y="4064000"/>
            <a:ext cx="1852612" cy="1079500"/>
          </a:xfrm>
          <a:prstGeom prst="rect">
            <a:avLst/>
          </a:prstGeom>
          <a:solidFill>
            <a:srgbClr val="D9D9D9"/>
          </a:solidFill>
          <a:ln w="9525">
            <a:noFill/>
            <a:miter lim="800000"/>
            <a:headEnd/>
            <a:tailEnd/>
          </a:ln>
          <a:effectLst>
            <a:outerShdw dist="35921" dir="2700000" algn="ctr" rotWithShape="0">
              <a:srgbClr val="5F5F5F"/>
            </a:outerShdw>
          </a:effectLst>
        </p:spPr>
        <p:txBody>
          <a:bodyPr/>
          <a:lstStyle/>
          <a:p>
            <a:pPr eaLnBrk="0" latinLnBrk="1" hangingPunct="0">
              <a:spcBef>
                <a:spcPct val="0"/>
              </a:spcBef>
              <a:buFontTx/>
              <a:buNone/>
              <a:defRPr/>
            </a:pPr>
            <a:r>
              <a:rPr lang="ko-KR" altLang="en-US" sz="1500" b="1">
                <a:solidFill>
                  <a:schemeClr val="tx1"/>
                </a:solidFill>
              </a:rPr>
              <a:t>초경</a:t>
            </a:r>
          </a:p>
          <a:p>
            <a:pPr eaLnBrk="0" latinLnBrk="1" hangingPunct="0">
              <a:spcBef>
                <a:spcPct val="0"/>
              </a:spcBef>
              <a:buFontTx/>
              <a:buNone/>
              <a:defRPr/>
            </a:pPr>
            <a:r>
              <a:rPr lang="en-US" altLang="ko-KR" sz="1100" b="1" i="1">
                <a:solidFill>
                  <a:srgbClr val="5F5F5F"/>
                </a:solidFill>
              </a:rPr>
              <a:t>HM </a:t>
            </a:r>
          </a:p>
        </p:txBody>
      </p:sp>
      <p:sp>
        <p:nvSpPr>
          <p:cNvPr id="46" name="Text Box 38"/>
          <p:cNvSpPr txBox="1">
            <a:spLocks noChangeArrowheads="1"/>
          </p:cNvSpPr>
          <p:nvPr/>
        </p:nvSpPr>
        <p:spPr bwMode="auto">
          <a:xfrm>
            <a:off x="8037513" y="4064000"/>
            <a:ext cx="1123950" cy="1079500"/>
          </a:xfrm>
          <a:prstGeom prst="rect">
            <a:avLst/>
          </a:prstGeom>
          <a:solidFill>
            <a:schemeClr val="bg1"/>
          </a:solidFill>
          <a:ln w="9525" algn="ctr">
            <a:noFill/>
            <a:miter lim="800000"/>
            <a:headEnd/>
            <a:tailEnd/>
          </a:ln>
          <a:effectLst>
            <a:outerShdw dist="35921" dir="2700000" algn="ctr" rotWithShape="0">
              <a:srgbClr val="5F5F5F">
                <a:alpha val="50000"/>
              </a:srgbClr>
            </a:outerShdw>
          </a:effectLst>
        </p:spPr>
        <p:txBody>
          <a:bodyPr wrap="none" lIns="72000" rIns="36000" anchor="ctr"/>
          <a:lstStyle/>
          <a:p>
            <a:pPr defTabSz="957263">
              <a:spcBef>
                <a:spcPct val="0"/>
              </a:spcBef>
              <a:buFontTx/>
              <a:buNone/>
              <a:defRPr/>
            </a:pPr>
            <a:r>
              <a:rPr lang="ko-KR" altLang="en-US" sz="1200" b="1"/>
              <a:t>기계</a:t>
            </a:r>
          </a:p>
          <a:p>
            <a:pPr defTabSz="957263">
              <a:spcBef>
                <a:spcPct val="0"/>
              </a:spcBef>
              <a:buFontTx/>
              <a:buNone/>
              <a:defRPr/>
            </a:pPr>
            <a:r>
              <a:rPr lang="ko-KR" altLang="en-US" sz="1200" b="1"/>
              <a:t>철강</a:t>
            </a:r>
          </a:p>
          <a:p>
            <a:pPr defTabSz="957263">
              <a:spcBef>
                <a:spcPct val="0"/>
              </a:spcBef>
              <a:buFontTx/>
              <a:buNone/>
              <a:defRPr/>
            </a:pPr>
            <a:r>
              <a:rPr lang="en-US" altLang="ko-KR" sz="1200" b="1"/>
              <a:t>IT</a:t>
            </a:r>
            <a:endParaRPr lang="ko-KR" altLang="en-US" sz="1200" b="1"/>
          </a:p>
        </p:txBody>
      </p:sp>
      <p:pic>
        <p:nvPicPr>
          <p:cNvPr id="47" name="Picture 21" descr="크기변환_수정"/>
          <p:cNvPicPr>
            <a:picLocks noChangeAspect="1" noChangeArrowheads="1"/>
          </p:cNvPicPr>
          <p:nvPr/>
        </p:nvPicPr>
        <p:blipFill>
          <a:blip r:embed="rId9" cstate="print"/>
          <a:srcRect/>
          <a:stretch>
            <a:fillRect/>
          </a:stretch>
        </p:blipFill>
        <p:spPr bwMode="auto">
          <a:xfrm>
            <a:off x="2665413" y="4064000"/>
            <a:ext cx="1438275" cy="1079500"/>
          </a:xfrm>
          <a:prstGeom prst="rect">
            <a:avLst/>
          </a:prstGeom>
          <a:solidFill>
            <a:srgbClr val="D9D9D9"/>
          </a:solidFill>
          <a:ln w="9525" algn="ctr">
            <a:noFill/>
            <a:miter lim="800000"/>
            <a:headEnd/>
            <a:tailEnd/>
          </a:ln>
          <a:effectLst>
            <a:outerShdw dist="35921" dir="2700000" algn="ctr" rotWithShape="0">
              <a:srgbClr val="5F5F5F"/>
            </a:outerShdw>
          </a:effectLst>
        </p:spPr>
      </p:pic>
      <p:sp>
        <p:nvSpPr>
          <p:cNvPr id="49" name="TextBox 17"/>
          <p:cNvSpPr txBox="1">
            <a:spLocks noChangeArrowheads="1"/>
          </p:cNvSpPr>
          <p:nvPr/>
        </p:nvSpPr>
        <p:spPr bwMode="auto">
          <a:xfrm>
            <a:off x="8039100" y="1276350"/>
            <a:ext cx="1122363" cy="254000"/>
          </a:xfrm>
          <a:prstGeom prst="rect">
            <a:avLst/>
          </a:prstGeom>
          <a:noFill/>
          <a:ln w="9525">
            <a:noFill/>
            <a:miter lim="800000"/>
            <a:headEnd/>
            <a:tailEnd/>
          </a:ln>
        </p:spPr>
        <p:txBody>
          <a:bodyPr anchor="ctr"/>
          <a:lstStyle/>
          <a:p>
            <a:pPr algn="ctr" eaLnBrk="0" latinLnBrk="1" hangingPunct="0">
              <a:spcBef>
                <a:spcPct val="0"/>
              </a:spcBef>
              <a:buFontTx/>
              <a:buNone/>
            </a:pPr>
            <a:r>
              <a:rPr lang="en-US" altLang="ko-KR" sz="1400" b="1" u="sng">
                <a:solidFill>
                  <a:schemeClr val="folHlink"/>
                </a:solidFill>
              </a:rPr>
              <a:t>Industry</a:t>
            </a:r>
          </a:p>
        </p:txBody>
      </p:sp>
      <p:pic>
        <p:nvPicPr>
          <p:cNvPr id="50" name="Picture 3" descr="D:\DATA\11 연구소 업무\20 과제\2012 WC300\10 자료\Grinding-Wheel-2.jpg"/>
          <p:cNvPicPr preferRelativeResize="0">
            <a:picLocks noChangeArrowheads="1"/>
          </p:cNvPicPr>
          <p:nvPr/>
        </p:nvPicPr>
        <p:blipFill>
          <a:blip r:embed="rId10" cstate="print">
            <a:lum bright="14000" contrast="4000"/>
          </a:blip>
          <a:srcRect l="18227" r="27261" b="17653"/>
          <a:stretch>
            <a:fillRect/>
          </a:stretch>
        </p:blipFill>
        <p:spPr bwMode="auto">
          <a:xfrm>
            <a:off x="6054725" y="1644650"/>
            <a:ext cx="1439863" cy="1079500"/>
          </a:xfrm>
          <a:prstGeom prst="rect">
            <a:avLst/>
          </a:prstGeom>
          <a:noFill/>
          <a:ln w="9525" algn="ctr">
            <a:noFill/>
            <a:miter lim="800000"/>
            <a:headEnd/>
            <a:tailEnd/>
          </a:ln>
          <a:effectLst>
            <a:outerShdw dist="35921" dir="2700000" algn="ctr" rotWithShape="0">
              <a:srgbClr val="808080"/>
            </a:outerShdw>
          </a:effectLst>
        </p:spPr>
      </p:pic>
      <p:pic>
        <p:nvPicPr>
          <p:cNvPr id="51" name="Picture 6" descr="diamondintro"/>
          <p:cNvPicPr preferRelativeResize="0">
            <a:picLocks noChangeArrowheads="1"/>
          </p:cNvPicPr>
          <p:nvPr/>
        </p:nvPicPr>
        <p:blipFill>
          <a:blip r:embed="rId11" cstate="print">
            <a:lum bright="14000" contrast="4000"/>
          </a:blip>
          <a:srcRect l="25224" t="9056" r="10016" b="9753"/>
          <a:stretch>
            <a:fillRect/>
          </a:stretch>
        </p:blipFill>
        <p:spPr bwMode="auto">
          <a:xfrm>
            <a:off x="4618038" y="1644650"/>
            <a:ext cx="1439862" cy="1079500"/>
          </a:xfrm>
          <a:prstGeom prst="rect">
            <a:avLst/>
          </a:prstGeom>
          <a:noFill/>
          <a:ln w="9525" algn="ctr">
            <a:noFill/>
            <a:miter lim="800000"/>
            <a:headEnd/>
            <a:tailEnd/>
          </a:ln>
          <a:effectLst>
            <a:outerShdw dist="35921" dir="2700000" algn="ctr" rotWithShape="0">
              <a:srgbClr val="808080"/>
            </a:outerShdw>
          </a:effectLst>
        </p:spPr>
      </p:pic>
      <p:pic>
        <p:nvPicPr>
          <p:cNvPr id="52" name="Picture 17"/>
          <p:cNvPicPr>
            <a:picLocks noChangeArrowheads="1"/>
          </p:cNvPicPr>
          <p:nvPr/>
        </p:nvPicPr>
        <p:blipFill>
          <a:blip r:embed="rId12" cstate="print">
            <a:lum bright="14000" contrast="4000"/>
          </a:blip>
          <a:srcRect b="31847"/>
          <a:stretch>
            <a:fillRect/>
          </a:stretch>
        </p:blipFill>
        <p:spPr bwMode="auto">
          <a:xfrm>
            <a:off x="4622800" y="4079875"/>
            <a:ext cx="1439863" cy="1079500"/>
          </a:xfrm>
          <a:prstGeom prst="rect">
            <a:avLst/>
          </a:prstGeom>
          <a:noFill/>
          <a:ln w="9525" algn="ctr">
            <a:noFill/>
            <a:miter lim="800000"/>
            <a:headEnd/>
            <a:tailEnd/>
          </a:ln>
          <a:effectLst>
            <a:outerShdw dist="35921" dir="2700000" algn="ctr" rotWithShape="0">
              <a:srgbClr val="5F5F5F"/>
            </a:outerShdw>
          </a:effectLst>
        </p:spPr>
      </p:pic>
      <p:pic>
        <p:nvPicPr>
          <p:cNvPr id="53" name="_x85710200" descr="EMB0001d620b9a7"/>
          <p:cNvPicPr preferRelativeResize="0">
            <a:picLocks noChangeArrowheads="1"/>
          </p:cNvPicPr>
          <p:nvPr/>
        </p:nvPicPr>
        <p:blipFill>
          <a:blip r:embed="rId13" cstate="print">
            <a:lum bright="14000" contrast="4000"/>
          </a:blip>
          <a:srcRect l="4256" r="3253"/>
          <a:stretch>
            <a:fillRect/>
          </a:stretch>
        </p:blipFill>
        <p:spPr bwMode="auto">
          <a:xfrm>
            <a:off x="6054725" y="4079875"/>
            <a:ext cx="1439863" cy="1079500"/>
          </a:xfrm>
          <a:prstGeom prst="rect">
            <a:avLst/>
          </a:prstGeom>
          <a:noFill/>
          <a:ln w="9525" algn="ctr">
            <a:noFill/>
            <a:miter lim="800000"/>
            <a:headEnd/>
            <a:tailEnd/>
          </a:ln>
          <a:effectLst>
            <a:outerShdw dist="35921" dir="2700000" algn="ctr" rotWithShape="0">
              <a:srgbClr val="5F5F5F"/>
            </a:outerShdw>
          </a:effec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88950" y="231775"/>
            <a:ext cx="9169400" cy="304800"/>
          </a:xfrm>
          <a:prstGeom prst="rect">
            <a:avLst/>
          </a:prstGeom>
          <a:noFill/>
          <a:ln w="9525">
            <a:noFill/>
            <a:miter lim="800000"/>
            <a:headEnd/>
            <a:tailEnd/>
          </a:ln>
        </p:spPr>
        <p:txBody>
          <a:bodyPr lIns="0" tIns="0" rIns="0" bIns="0">
            <a:spAutoFit/>
          </a:bodyPr>
          <a:lstStyle/>
          <a:p>
            <a:pPr defTabSz="957263">
              <a:spcBef>
                <a:spcPct val="0"/>
              </a:spcBef>
              <a:buFontTx/>
              <a:buNone/>
            </a:pPr>
            <a:r>
              <a:rPr lang="ko-KR" altLang="en-US" sz="2000" b="1">
                <a:solidFill>
                  <a:schemeClr val="tx2"/>
                </a:solidFill>
              </a:rPr>
              <a:t>목차</a:t>
            </a:r>
          </a:p>
        </p:txBody>
      </p:sp>
      <p:sp>
        <p:nvSpPr>
          <p:cNvPr id="6147" name="Rectangle 3"/>
          <p:cNvSpPr>
            <a:spLocks noChangeArrowheads="1"/>
          </p:cNvSpPr>
          <p:nvPr/>
        </p:nvSpPr>
        <p:spPr bwMode="auto">
          <a:xfrm>
            <a:off x="1470025" y="1593850"/>
            <a:ext cx="503238" cy="430213"/>
          </a:xfrm>
          <a:prstGeom prst="rect">
            <a:avLst/>
          </a:prstGeom>
          <a:solidFill>
            <a:srgbClr val="5F5F5F"/>
          </a:solidFill>
          <a:ln w="9525" algn="ctr">
            <a:noFill/>
            <a:miter lim="800000"/>
            <a:headEnd/>
            <a:tailEnd/>
          </a:ln>
        </p:spPr>
        <p:txBody>
          <a:bodyPr wrap="none" lIns="0" tIns="0" rIns="0" bIns="0" anchor="ctr"/>
          <a:lstStyle/>
          <a:p>
            <a:pPr algn="ctr">
              <a:spcBef>
                <a:spcPct val="0"/>
              </a:spcBef>
              <a:buFontTx/>
              <a:buNone/>
            </a:pPr>
            <a:r>
              <a:rPr lang="en-US" altLang="ko-KR" sz="1800" b="1">
                <a:solidFill>
                  <a:schemeClr val="bg1"/>
                </a:solidFill>
              </a:rPr>
              <a:t>1</a:t>
            </a:r>
          </a:p>
        </p:txBody>
      </p:sp>
      <p:sp>
        <p:nvSpPr>
          <p:cNvPr id="6148" name="Rectangle 3"/>
          <p:cNvSpPr>
            <a:spLocks noChangeArrowheads="1"/>
          </p:cNvSpPr>
          <p:nvPr/>
        </p:nvSpPr>
        <p:spPr bwMode="auto">
          <a:xfrm>
            <a:off x="2308225" y="1606550"/>
            <a:ext cx="6069013" cy="404813"/>
          </a:xfrm>
          <a:prstGeom prst="rect">
            <a:avLst/>
          </a:prstGeom>
          <a:solidFill>
            <a:srgbClr val="DDDDDD"/>
          </a:solidFill>
          <a:ln w="9525" algn="ctr">
            <a:noFill/>
            <a:miter lim="800000"/>
            <a:headEnd/>
            <a:tailEnd/>
          </a:ln>
        </p:spPr>
        <p:txBody>
          <a:bodyPr wrap="none" lIns="144000" tIns="72000" rIns="0" bIns="36000" anchor="ctr"/>
          <a:lstStyle/>
          <a:p>
            <a:pPr>
              <a:spcBef>
                <a:spcPct val="0"/>
              </a:spcBef>
              <a:buFontTx/>
              <a:buNone/>
            </a:pPr>
            <a:r>
              <a:rPr lang="ko-KR" altLang="en-US" sz="1800" b="1"/>
              <a:t>회사 현황</a:t>
            </a:r>
          </a:p>
        </p:txBody>
      </p:sp>
      <p:sp>
        <p:nvSpPr>
          <p:cNvPr id="6149" name="Text Box 8"/>
          <p:cNvSpPr txBox="1">
            <a:spLocks noChangeArrowheads="1"/>
          </p:cNvSpPr>
          <p:nvPr/>
        </p:nvSpPr>
        <p:spPr bwMode="auto">
          <a:xfrm>
            <a:off x="2362200" y="2149475"/>
            <a:ext cx="2908300" cy="623888"/>
          </a:xfrm>
          <a:prstGeom prst="rect">
            <a:avLst/>
          </a:prstGeom>
          <a:noFill/>
          <a:ln w="9525" algn="ctr">
            <a:noFill/>
            <a:miter lim="800000"/>
            <a:headEnd/>
            <a:tailEnd/>
          </a:ln>
        </p:spPr>
        <p:txBody>
          <a:bodyPr rIns="0">
            <a:spAutoFit/>
          </a:bodyPr>
          <a:lstStyle/>
          <a:p>
            <a:pPr marL="177800" indent="-177800" defTabSz="957263"/>
            <a:r>
              <a:rPr lang="ko-KR" altLang="en-US" sz="1400" b="1"/>
              <a:t>회사 연혁                           </a:t>
            </a:r>
            <a:endParaRPr lang="en-US" altLang="ko-KR" sz="1400" b="1"/>
          </a:p>
          <a:p>
            <a:pPr marL="177800" indent="-177800" defTabSz="957263"/>
            <a:r>
              <a:rPr lang="ko-KR" altLang="en-US" sz="1400" b="1"/>
              <a:t>주식 정보                            </a:t>
            </a:r>
            <a:endParaRPr lang="en-US" altLang="ko-KR" sz="1400" b="1"/>
          </a:p>
        </p:txBody>
      </p:sp>
      <p:sp>
        <p:nvSpPr>
          <p:cNvPr id="6150" name="Text Box 9"/>
          <p:cNvSpPr txBox="1">
            <a:spLocks noChangeArrowheads="1"/>
          </p:cNvSpPr>
          <p:nvPr/>
        </p:nvSpPr>
        <p:spPr bwMode="auto">
          <a:xfrm>
            <a:off x="5473700" y="2149475"/>
            <a:ext cx="2908300" cy="304800"/>
          </a:xfrm>
          <a:prstGeom prst="rect">
            <a:avLst/>
          </a:prstGeom>
          <a:noFill/>
          <a:ln w="9525" algn="ctr">
            <a:noFill/>
            <a:miter lim="800000"/>
            <a:headEnd/>
            <a:tailEnd/>
          </a:ln>
        </p:spPr>
        <p:txBody>
          <a:bodyPr rIns="0">
            <a:spAutoFit/>
          </a:bodyPr>
          <a:lstStyle/>
          <a:p>
            <a:pPr marL="177800" indent="-177800" defTabSz="957263"/>
            <a:r>
              <a:rPr lang="ko-KR" altLang="en-US" sz="1400" b="1"/>
              <a:t>사업 부문 소개                    </a:t>
            </a:r>
            <a:endParaRPr lang="en-US" altLang="ko-KR" sz="1400" b="1"/>
          </a:p>
        </p:txBody>
      </p:sp>
      <p:sp>
        <p:nvSpPr>
          <p:cNvPr id="6151" name="Rectangle 3"/>
          <p:cNvSpPr>
            <a:spLocks noChangeArrowheads="1"/>
          </p:cNvSpPr>
          <p:nvPr/>
        </p:nvSpPr>
        <p:spPr bwMode="auto">
          <a:xfrm>
            <a:off x="1470025" y="3406775"/>
            <a:ext cx="503238" cy="430213"/>
          </a:xfrm>
          <a:prstGeom prst="rect">
            <a:avLst/>
          </a:prstGeom>
          <a:solidFill>
            <a:srgbClr val="5F5F5F"/>
          </a:solidFill>
          <a:ln w="9525" algn="ctr">
            <a:noFill/>
            <a:miter lim="800000"/>
            <a:headEnd/>
            <a:tailEnd/>
          </a:ln>
        </p:spPr>
        <p:txBody>
          <a:bodyPr wrap="none" lIns="0" tIns="0" rIns="0" bIns="0" anchor="ctr"/>
          <a:lstStyle/>
          <a:p>
            <a:pPr algn="ctr">
              <a:spcBef>
                <a:spcPct val="0"/>
              </a:spcBef>
              <a:buFontTx/>
              <a:buNone/>
            </a:pPr>
            <a:r>
              <a:rPr lang="en-US" altLang="ko-KR" sz="1800" b="1">
                <a:solidFill>
                  <a:schemeClr val="bg1"/>
                </a:solidFill>
              </a:rPr>
              <a:t>2</a:t>
            </a:r>
          </a:p>
        </p:txBody>
      </p:sp>
      <p:sp>
        <p:nvSpPr>
          <p:cNvPr id="6152" name="Rectangle 3"/>
          <p:cNvSpPr>
            <a:spLocks noChangeArrowheads="1"/>
          </p:cNvSpPr>
          <p:nvPr/>
        </p:nvSpPr>
        <p:spPr bwMode="auto">
          <a:xfrm>
            <a:off x="2308225" y="3419475"/>
            <a:ext cx="6069013" cy="404813"/>
          </a:xfrm>
          <a:prstGeom prst="rect">
            <a:avLst/>
          </a:prstGeom>
          <a:solidFill>
            <a:srgbClr val="DDDDDD"/>
          </a:solidFill>
          <a:ln w="9525" algn="ctr">
            <a:noFill/>
            <a:miter lim="800000"/>
            <a:headEnd/>
            <a:tailEnd/>
          </a:ln>
        </p:spPr>
        <p:txBody>
          <a:bodyPr wrap="none" lIns="144000" tIns="72000" rIns="0" bIns="36000" anchor="ctr"/>
          <a:lstStyle/>
          <a:p>
            <a:pPr>
              <a:spcBef>
                <a:spcPct val="0"/>
              </a:spcBef>
              <a:buFontTx/>
              <a:buNone/>
            </a:pPr>
            <a:r>
              <a:rPr lang="ko-KR" altLang="en-US" sz="1800" b="1"/>
              <a:t>사업 실적 및 전망</a:t>
            </a:r>
          </a:p>
        </p:txBody>
      </p:sp>
      <p:sp>
        <p:nvSpPr>
          <p:cNvPr id="6153" name="Text Box 12"/>
          <p:cNvSpPr txBox="1">
            <a:spLocks noChangeArrowheads="1"/>
          </p:cNvSpPr>
          <p:nvPr/>
        </p:nvSpPr>
        <p:spPr bwMode="auto">
          <a:xfrm>
            <a:off x="2362200" y="3962400"/>
            <a:ext cx="2908300" cy="1277273"/>
          </a:xfrm>
          <a:prstGeom prst="rect">
            <a:avLst/>
          </a:prstGeom>
          <a:noFill/>
          <a:ln w="9525" algn="ctr">
            <a:noFill/>
            <a:miter lim="800000"/>
            <a:headEnd/>
            <a:tailEnd/>
          </a:ln>
        </p:spPr>
        <p:txBody>
          <a:bodyPr rIns="0">
            <a:spAutoFit/>
          </a:bodyPr>
          <a:lstStyle/>
          <a:p>
            <a:pPr marL="177800" indent="-177800" defTabSz="957263"/>
            <a:r>
              <a:rPr lang="ko-KR" altLang="en-US" sz="1400" b="1" dirty="0"/>
              <a:t>주요 실적                           </a:t>
            </a:r>
            <a:endParaRPr lang="en-US" altLang="ko-KR" sz="1400" b="1" dirty="0"/>
          </a:p>
          <a:p>
            <a:pPr marL="177800" indent="-177800" defTabSz="957263"/>
            <a:r>
              <a:rPr lang="ko-KR" altLang="en-US" sz="1400" b="1" dirty="0"/>
              <a:t>재무 실적                           </a:t>
            </a:r>
            <a:endParaRPr lang="en-US" altLang="ko-KR" sz="1400" b="1" dirty="0"/>
          </a:p>
          <a:p>
            <a:pPr marL="177800" indent="-177800" defTabSz="957263"/>
            <a:r>
              <a:rPr lang="ko-KR" altLang="en-US" sz="1400" b="1" dirty="0"/>
              <a:t>경영 </a:t>
            </a:r>
            <a:r>
              <a:rPr lang="ko-KR" altLang="en-US" sz="1400" b="1" dirty="0" smtClean="0"/>
              <a:t>전망</a:t>
            </a:r>
            <a:endParaRPr lang="en-US" altLang="ko-KR" sz="1400" b="1" dirty="0" smtClean="0"/>
          </a:p>
          <a:p>
            <a:pPr marL="177800" indent="-177800" defTabSz="957263"/>
            <a:r>
              <a:rPr lang="en-US" altLang="ko-KR" sz="1400" b="1" dirty="0" smtClean="0"/>
              <a:t>DW </a:t>
            </a:r>
            <a:r>
              <a:rPr lang="ko-KR" altLang="en-US" sz="1400" b="1" dirty="0" smtClean="0"/>
              <a:t>사업 현황                         </a:t>
            </a:r>
            <a:endParaRPr lang="en-US" altLang="ko-KR" b="1" dirty="0"/>
          </a:p>
        </p:txBody>
      </p:sp>
      <p:sp>
        <p:nvSpPr>
          <p:cNvPr id="6154" name="AutoShape 22"/>
          <p:cNvSpPr>
            <a:spLocks noChangeArrowheads="1"/>
          </p:cNvSpPr>
          <p:nvPr/>
        </p:nvSpPr>
        <p:spPr bwMode="auto">
          <a:xfrm rot="5400000">
            <a:off x="742950" y="3509056"/>
            <a:ext cx="241300" cy="190500"/>
          </a:xfrm>
          <a:prstGeom prst="triangle">
            <a:avLst>
              <a:gd name="adj" fmla="val 50000"/>
            </a:avLst>
          </a:prstGeom>
          <a:solidFill>
            <a:schemeClr val="bg1"/>
          </a:solidFill>
          <a:ln w="9525" algn="ctr">
            <a:solidFill>
              <a:schemeClr val="tx1"/>
            </a:solidFill>
            <a:miter lim="800000"/>
            <a:headEnd/>
            <a:tailEnd/>
          </a:ln>
        </p:spPr>
        <p:txBody>
          <a:bodyPr wrap="none" rIns="0" anchor="ctr"/>
          <a:lstStyle/>
          <a:p>
            <a:pPr algn="ctr">
              <a:spcBef>
                <a:spcPct val="0"/>
              </a:spcBef>
              <a:buFontTx/>
              <a:buNone/>
            </a:pPr>
            <a:endParaRPr lang="ko-KR" altLang="en-US" sz="1800" b="1"/>
          </a:p>
        </p:txBody>
      </p:sp>
      <p:sp>
        <p:nvSpPr>
          <p:cNvPr id="6155" name="Text Box 13"/>
          <p:cNvSpPr txBox="1">
            <a:spLocks noChangeArrowheads="1"/>
          </p:cNvSpPr>
          <p:nvPr/>
        </p:nvSpPr>
        <p:spPr bwMode="auto">
          <a:xfrm>
            <a:off x="5473700" y="3962400"/>
            <a:ext cx="2908300" cy="954107"/>
          </a:xfrm>
          <a:prstGeom prst="rect">
            <a:avLst/>
          </a:prstGeom>
          <a:noFill/>
          <a:ln w="9525" algn="ctr">
            <a:noFill/>
            <a:miter lim="800000"/>
            <a:headEnd/>
            <a:tailEnd/>
          </a:ln>
        </p:spPr>
        <p:txBody>
          <a:bodyPr rIns="0">
            <a:spAutoFit/>
          </a:bodyPr>
          <a:lstStyle/>
          <a:p>
            <a:pPr marL="177800" indent="-177800" defTabSz="957263"/>
            <a:r>
              <a:rPr lang="en-US" altLang="ko-KR" sz="1400" b="1" dirty="0" smtClean="0"/>
              <a:t>Oil &amp; Gas </a:t>
            </a:r>
            <a:r>
              <a:rPr lang="ko-KR" altLang="en-US" sz="1400" b="1" dirty="0" smtClean="0"/>
              <a:t>시추용 </a:t>
            </a:r>
            <a:r>
              <a:rPr lang="en-US" altLang="ko-KR" sz="1400" b="1" dirty="0" smtClean="0"/>
              <a:t>PDC </a:t>
            </a:r>
            <a:r>
              <a:rPr lang="ko-KR" altLang="en-US" sz="1400" b="1" dirty="0" smtClean="0"/>
              <a:t>소개</a:t>
            </a:r>
            <a:endParaRPr lang="en-US" altLang="ko-KR" sz="1400" b="1" dirty="0" smtClean="0"/>
          </a:p>
          <a:p>
            <a:pPr marL="177800" indent="-177800" defTabSz="957263"/>
            <a:r>
              <a:rPr lang="ko-KR" altLang="en-US" sz="1400" b="1" dirty="0" smtClean="0"/>
              <a:t>복합소재 사업 소개</a:t>
            </a:r>
            <a:endParaRPr lang="en-US" altLang="ko-KR" sz="1400" b="1" dirty="0" smtClean="0"/>
          </a:p>
          <a:p>
            <a:pPr marL="177800" indent="-177800" defTabSz="957263"/>
            <a:r>
              <a:rPr lang="en-US" altLang="ko-KR" sz="1400" b="1" dirty="0" smtClean="0"/>
              <a:t>Key Investment Highlights</a:t>
            </a:r>
            <a:endParaRPr lang="ko-KR" altLang="en-US" sz="1400" b="1" dirty="0"/>
          </a:p>
        </p:txBody>
      </p:sp>
      <p:sp>
        <p:nvSpPr>
          <p:cNvPr id="6156"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4DD1B48E-CD9B-4999-B309-B0B927894846}" type="slidenum">
              <a:rPr kumimoji="0" lang="ko-KR" altLang="en-US" sz="1200">
                <a:solidFill>
                  <a:schemeClr val="tx1"/>
                </a:solidFill>
              </a:rPr>
              <a:pPr algn="r" defTabSz="957263">
                <a:spcBef>
                  <a:spcPct val="0"/>
                </a:spcBef>
                <a:buFontTx/>
                <a:buNone/>
              </a:pPr>
              <a:t>6</a:t>
            </a:fld>
            <a:endParaRPr kumimoji="0" lang="en-US" altLang="ko-KR" sz="120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a:t>주요 실적</a:t>
            </a:r>
          </a:p>
        </p:txBody>
      </p:sp>
      <p:sp>
        <p:nvSpPr>
          <p:cNvPr id="10243"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B14CFA18-E097-40B1-93E8-62A36BE20FE3}" type="slidenum">
              <a:rPr kumimoji="0" lang="ko-KR" altLang="en-US" sz="1200">
                <a:solidFill>
                  <a:schemeClr val="tx1"/>
                </a:solidFill>
              </a:rPr>
              <a:pPr algn="r" defTabSz="957263">
                <a:spcBef>
                  <a:spcPct val="0"/>
                </a:spcBef>
                <a:buFontTx/>
                <a:buNone/>
              </a:pPr>
              <a:t>7</a:t>
            </a:fld>
            <a:endParaRPr kumimoji="0" lang="en-US" altLang="ko-KR" sz="1200">
              <a:solidFill>
                <a:schemeClr val="tx1"/>
              </a:solidFill>
            </a:endParaRPr>
          </a:p>
        </p:txBody>
      </p:sp>
      <p:sp>
        <p:nvSpPr>
          <p:cNvPr id="11268" name="Text Box 5"/>
          <p:cNvSpPr txBox="1">
            <a:spLocks noChangeArrowheads="1"/>
          </p:cNvSpPr>
          <p:nvPr/>
        </p:nvSpPr>
        <p:spPr bwMode="auto">
          <a:xfrm>
            <a:off x="757238" y="1103313"/>
            <a:ext cx="8410575" cy="4325937"/>
          </a:xfrm>
          <a:prstGeom prst="rect">
            <a:avLst/>
          </a:prstGeom>
          <a:solidFill>
            <a:schemeClr val="bg1"/>
          </a:solidFill>
          <a:ln w="9525" algn="ctr">
            <a:noFill/>
            <a:miter lim="800000"/>
            <a:headEnd/>
            <a:tailEnd/>
          </a:ln>
          <a:effectLst>
            <a:outerShdw dist="35921" dir="2700000" algn="ctr" rotWithShape="0">
              <a:srgbClr val="808080"/>
            </a:outerShdw>
          </a:effectLst>
        </p:spPr>
        <p:txBody>
          <a:bodyPr lIns="36000" rIns="36000"/>
          <a:lstStyle/>
          <a:p>
            <a:pPr marL="180975" indent="-180975" defTabSz="957263">
              <a:lnSpc>
                <a:spcPct val="110000"/>
              </a:lnSpc>
              <a:defRPr/>
            </a:pPr>
            <a:r>
              <a:rPr lang="ko-KR" altLang="en-US" b="1" dirty="0" smtClean="0"/>
              <a:t>매출 </a:t>
            </a:r>
            <a:r>
              <a:rPr lang="ko-KR" altLang="en-US" b="1" dirty="0"/>
              <a:t>소폭 증대</a:t>
            </a:r>
            <a:r>
              <a:rPr lang="en-US" altLang="ko-KR" b="1" dirty="0"/>
              <a:t>, </a:t>
            </a:r>
            <a:r>
              <a:rPr lang="ko-KR" altLang="en-US" b="1" dirty="0"/>
              <a:t>영업이익 감소</a:t>
            </a:r>
          </a:p>
          <a:p>
            <a:pPr marL="630238" lvl="1" indent="-173038" defTabSz="957263">
              <a:lnSpc>
                <a:spcPct val="110000"/>
              </a:lnSpc>
              <a:buFont typeface="Vrinda" pitchFamily="34" charset="0"/>
              <a:buChar char="-"/>
              <a:defRPr/>
            </a:pPr>
            <a:r>
              <a:rPr lang="ko-KR" altLang="en-US" sz="1300" dirty="0" smtClean="0"/>
              <a:t>기존 다이아몬드 사업의 </a:t>
            </a:r>
            <a:r>
              <a:rPr lang="ko-KR" altLang="en-US" sz="1300" dirty="0"/>
              <a:t>매출 증가로 </a:t>
            </a:r>
            <a:r>
              <a:rPr lang="ko-KR" altLang="en-US" sz="1300" dirty="0" smtClean="0"/>
              <a:t>전년 </a:t>
            </a:r>
            <a:r>
              <a:rPr lang="ko-KR" altLang="en-US" sz="1300" dirty="0"/>
              <a:t>대비 매출 </a:t>
            </a:r>
            <a:r>
              <a:rPr lang="en-US" altLang="ko-KR" sz="1300" dirty="0" smtClean="0"/>
              <a:t>43</a:t>
            </a:r>
            <a:r>
              <a:rPr lang="ko-KR" altLang="en-US" sz="1300" dirty="0" smtClean="0"/>
              <a:t>억원 </a:t>
            </a:r>
            <a:r>
              <a:rPr lang="ko-KR" altLang="en-US" sz="1300" dirty="0"/>
              <a:t>증가 </a:t>
            </a:r>
            <a:r>
              <a:rPr lang="en-US" altLang="ko-KR" sz="1300" dirty="0" smtClean="0"/>
              <a:t>(5%</a:t>
            </a:r>
            <a:r>
              <a:rPr lang="ko-KR" altLang="en-US" sz="1300" dirty="0" smtClean="0"/>
              <a:t>↑</a:t>
            </a:r>
            <a:r>
              <a:rPr lang="en-US" altLang="ko-KR" sz="1300" dirty="0" smtClean="0"/>
              <a:t>) </a:t>
            </a:r>
            <a:endParaRPr lang="ko-KR" altLang="en-US" sz="1300" dirty="0"/>
          </a:p>
          <a:p>
            <a:pPr marL="630238" lvl="1" indent="-173038" defTabSz="957263">
              <a:lnSpc>
                <a:spcPct val="110000"/>
              </a:lnSpc>
              <a:buFont typeface="Vrinda" pitchFamily="34" charset="0"/>
              <a:buChar char="-"/>
              <a:defRPr/>
            </a:pPr>
            <a:r>
              <a:rPr lang="ko-KR" altLang="en-US" sz="1300" dirty="0" smtClean="0"/>
              <a:t>영업이익은 </a:t>
            </a:r>
            <a:r>
              <a:rPr lang="en-US" altLang="ko-KR" sz="1300" dirty="0"/>
              <a:t>R&amp;D </a:t>
            </a:r>
            <a:r>
              <a:rPr lang="ko-KR" altLang="en-US" sz="1300" dirty="0" smtClean="0"/>
              <a:t>비용 및 인건비 증가 등으로 전년 </a:t>
            </a:r>
            <a:r>
              <a:rPr lang="ko-KR" altLang="en-US" sz="1300" dirty="0"/>
              <a:t>대비 </a:t>
            </a:r>
            <a:r>
              <a:rPr lang="en-US" altLang="ko-KR" sz="1300" dirty="0" smtClean="0"/>
              <a:t>60</a:t>
            </a:r>
            <a:r>
              <a:rPr lang="ko-KR" altLang="en-US" sz="1300" dirty="0" smtClean="0"/>
              <a:t>억원 </a:t>
            </a:r>
            <a:r>
              <a:rPr lang="ko-KR" altLang="en-US" sz="1300" dirty="0"/>
              <a:t>감소 </a:t>
            </a:r>
            <a:r>
              <a:rPr lang="en-US" altLang="ko-KR" sz="1300" dirty="0" smtClean="0"/>
              <a:t>(38%</a:t>
            </a:r>
            <a:r>
              <a:rPr lang="ko-KR" altLang="en-US" sz="1300" dirty="0" smtClean="0"/>
              <a:t>↓</a:t>
            </a:r>
            <a:r>
              <a:rPr lang="en-US" altLang="ko-KR" sz="1300" dirty="0" smtClean="0"/>
              <a:t>)</a:t>
            </a:r>
            <a:endParaRPr lang="en-US" altLang="ko-KR" sz="1300" dirty="0"/>
          </a:p>
          <a:p>
            <a:pPr marL="630238" lvl="1" indent="-173038" defTabSz="957263">
              <a:lnSpc>
                <a:spcPct val="110000"/>
              </a:lnSpc>
              <a:buFont typeface="Vrinda" pitchFamily="34" charset="0"/>
              <a:buChar char="-"/>
              <a:defRPr/>
            </a:pPr>
            <a:endParaRPr lang="en-US" altLang="ko-KR" sz="1400" dirty="0"/>
          </a:p>
          <a:p>
            <a:pPr marL="180975" indent="-180975" defTabSz="957263">
              <a:lnSpc>
                <a:spcPct val="110000"/>
              </a:lnSpc>
              <a:defRPr/>
            </a:pPr>
            <a:r>
              <a:rPr lang="ko-KR" altLang="en-US" b="1" dirty="0" smtClean="0"/>
              <a:t>신규 사업 진행</a:t>
            </a:r>
          </a:p>
          <a:p>
            <a:pPr marL="630238" lvl="1" indent="-173038" defTabSz="957263">
              <a:lnSpc>
                <a:spcPct val="110000"/>
              </a:lnSpc>
              <a:buNone/>
              <a:defRPr/>
            </a:pPr>
            <a:r>
              <a:rPr lang="en-US" altLang="ko-KR" sz="1300" dirty="0" smtClean="0"/>
              <a:t>1) </a:t>
            </a:r>
            <a:r>
              <a:rPr lang="ko-KR" altLang="en-US" sz="1300" dirty="0" smtClean="0"/>
              <a:t>일진복합소재 설립 </a:t>
            </a:r>
            <a:r>
              <a:rPr lang="en-US" altLang="ko-KR" sz="1300" dirty="0" smtClean="0"/>
              <a:t>:</a:t>
            </a:r>
            <a:r>
              <a:rPr lang="ko-KR" altLang="en-US" sz="1300" dirty="0" smtClean="0"/>
              <a:t> 탄소복합소재 고압 실린더 사업 진행</a:t>
            </a:r>
            <a:endParaRPr lang="en-US" altLang="ko-KR" sz="1300" dirty="0" smtClean="0"/>
          </a:p>
          <a:p>
            <a:pPr marL="630238" lvl="1" indent="-173038" defTabSz="957263">
              <a:lnSpc>
                <a:spcPct val="110000"/>
              </a:lnSpc>
              <a:buNone/>
              <a:defRPr/>
            </a:pPr>
            <a:r>
              <a:rPr lang="en-US" altLang="ko-KR" sz="1300" dirty="0" smtClean="0"/>
              <a:t>2) </a:t>
            </a:r>
            <a:r>
              <a:rPr lang="ko-KR" altLang="en-US" sz="1300" dirty="0" smtClean="0"/>
              <a:t>다이아몬드 와이어 시장 진입</a:t>
            </a:r>
            <a:endParaRPr lang="en-US" altLang="ko-KR" sz="1300" dirty="0" smtClean="0"/>
          </a:p>
          <a:p>
            <a:pPr marL="630238" lvl="1" indent="-173038" defTabSz="957263">
              <a:lnSpc>
                <a:spcPct val="110000"/>
              </a:lnSpc>
              <a:buNone/>
              <a:defRPr/>
            </a:pPr>
            <a:r>
              <a:rPr lang="en-US" altLang="ko-KR" sz="1300" dirty="0" smtClean="0"/>
              <a:t>3) </a:t>
            </a:r>
            <a:r>
              <a:rPr lang="ko-KR" altLang="en-US" sz="1300" dirty="0" smtClean="0"/>
              <a:t>시추용 </a:t>
            </a:r>
            <a:r>
              <a:rPr lang="en-US" altLang="ko-KR" sz="1300" dirty="0" smtClean="0"/>
              <a:t>PDC* </a:t>
            </a:r>
            <a:r>
              <a:rPr lang="ko-KR" altLang="en-US" sz="1300" dirty="0" smtClean="0"/>
              <a:t>개발 및 고객 필드 테스트 진행</a:t>
            </a:r>
          </a:p>
          <a:p>
            <a:pPr marL="630238" lvl="1" indent="-173038" defTabSz="957263">
              <a:lnSpc>
                <a:spcPct val="110000"/>
              </a:lnSpc>
              <a:buNone/>
              <a:defRPr/>
            </a:pPr>
            <a:endParaRPr lang="en-US" altLang="ko-KR" sz="1300" dirty="0" smtClean="0"/>
          </a:p>
          <a:p>
            <a:pPr marL="180975" indent="-180975" defTabSz="957263">
              <a:lnSpc>
                <a:spcPct val="110000"/>
              </a:lnSpc>
              <a:defRPr/>
            </a:pPr>
            <a:r>
              <a:rPr lang="ko-KR" altLang="en-US" b="1" dirty="0" smtClean="0"/>
              <a:t>월드클래스 </a:t>
            </a:r>
            <a:r>
              <a:rPr lang="en-US" altLang="ko-KR" b="1" dirty="0" smtClean="0"/>
              <a:t>300</a:t>
            </a:r>
            <a:r>
              <a:rPr lang="ko-KR" altLang="en-US" b="1" dirty="0" smtClean="0"/>
              <a:t> 및 글로벌 기술개발 지원사업 선정</a:t>
            </a:r>
            <a:endParaRPr lang="en-US" altLang="ko-KR" b="1" dirty="0" smtClean="0"/>
          </a:p>
          <a:p>
            <a:pPr marL="630238" lvl="1" indent="-173038" defTabSz="957263">
              <a:lnSpc>
                <a:spcPct val="110000"/>
              </a:lnSpc>
              <a:buFont typeface="Vrinda" pitchFamily="34" charset="0"/>
              <a:buChar char="-"/>
              <a:defRPr/>
            </a:pPr>
            <a:r>
              <a:rPr lang="ko-KR" altLang="en-US" sz="1300" dirty="0" smtClean="0"/>
              <a:t>월드클래스 </a:t>
            </a:r>
            <a:r>
              <a:rPr lang="en-US" altLang="ko-KR" sz="1300" dirty="0" smtClean="0"/>
              <a:t>300 </a:t>
            </a:r>
            <a:r>
              <a:rPr lang="ko-KR" altLang="en-US" sz="1300" dirty="0" smtClean="0"/>
              <a:t>기업으로 선정되어 각종 자금 및 컨설팅 등 다양한 정부 지원 예정</a:t>
            </a:r>
          </a:p>
          <a:p>
            <a:pPr marL="630238" lvl="1" indent="-173038" defTabSz="957263">
              <a:lnSpc>
                <a:spcPct val="110000"/>
              </a:lnSpc>
              <a:buFont typeface="Vrinda" pitchFamily="34" charset="0"/>
              <a:buChar char="-"/>
              <a:defRPr/>
            </a:pPr>
            <a:r>
              <a:rPr lang="ko-KR" altLang="en-US" sz="1300" dirty="0" err="1" smtClean="0"/>
              <a:t>지경부</a:t>
            </a:r>
            <a:r>
              <a:rPr lang="ko-KR" altLang="en-US" sz="1300" dirty="0" smtClean="0"/>
              <a:t> </a:t>
            </a:r>
            <a:r>
              <a:rPr lang="en-US" altLang="ko-KR" sz="1300" dirty="0" smtClean="0"/>
              <a:t>“</a:t>
            </a:r>
            <a:r>
              <a:rPr lang="ko-KR" altLang="en-US" sz="1300" dirty="0" smtClean="0"/>
              <a:t>글로벌 전문기술 기술개발 사업</a:t>
            </a:r>
            <a:r>
              <a:rPr lang="en-US" altLang="ko-KR" sz="1300" dirty="0" smtClean="0"/>
              <a:t>”</a:t>
            </a:r>
            <a:r>
              <a:rPr lang="ko-KR" altLang="en-US" sz="1300" dirty="0" smtClean="0"/>
              <a:t>에 선정되어 </a:t>
            </a:r>
            <a:r>
              <a:rPr lang="en-US" altLang="ko-KR" sz="1300" dirty="0" smtClean="0"/>
              <a:t>5</a:t>
            </a:r>
            <a:r>
              <a:rPr lang="ko-KR" altLang="en-US" sz="1300" dirty="0" smtClean="0"/>
              <a:t>년간 시추용 </a:t>
            </a:r>
            <a:r>
              <a:rPr lang="en-US" altLang="ko-KR" sz="1300" dirty="0" smtClean="0"/>
              <a:t>PDC</a:t>
            </a:r>
            <a:r>
              <a:rPr lang="en-US" altLang="ko-KR" sz="1300" baseline="30000" dirty="0" smtClean="0"/>
              <a:t>*</a:t>
            </a:r>
            <a:r>
              <a:rPr lang="en-US" altLang="ko-KR" sz="1300" dirty="0" smtClean="0"/>
              <a:t> </a:t>
            </a:r>
            <a:r>
              <a:rPr lang="ko-KR" altLang="en-US" sz="1300" dirty="0" smtClean="0"/>
              <a:t>개발 지원</a:t>
            </a:r>
            <a:endParaRPr lang="en-US" altLang="ko-KR" sz="1300" dirty="0"/>
          </a:p>
        </p:txBody>
      </p:sp>
      <p:sp>
        <p:nvSpPr>
          <p:cNvPr id="10245" name="Text Box 16"/>
          <p:cNvSpPr txBox="1">
            <a:spLocks noChangeArrowheads="1"/>
          </p:cNvSpPr>
          <p:nvPr/>
        </p:nvSpPr>
        <p:spPr bwMode="auto">
          <a:xfrm>
            <a:off x="1019175" y="6142053"/>
            <a:ext cx="7724775" cy="260350"/>
          </a:xfrm>
          <a:prstGeom prst="rect">
            <a:avLst/>
          </a:prstGeom>
          <a:noFill/>
          <a:ln w="9525" algn="ctr">
            <a:noFill/>
            <a:miter lim="800000"/>
            <a:headEnd/>
            <a:tailEnd/>
          </a:ln>
        </p:spPr>
        <p:txBody>
          <a:bodyPr lIns="0" rIns="0">
            <a:spAutoFit/>
          </a:bodyPr>
          <a:lstStyle/>
          <a:p>
            <a:pPr marL="342900" indent="-342900" defTabSz="957263">
              <a:buFontTx/>
              <a:buNone/>
            </a:pPr>
            <a:r>
              <a:rPr lang="ko-KR" altLang="en-US" sz="1100" dirty="0"/>
              <a:t>*     석유</a:t>
            </a:r>
            <a:r>
              <a:rPr lang="en-US" altLang="ko-KR" sz="1100" dirty="0"/>
              <a:t>/ </a:t>
            </a:r>
            <a:r>
              <a:rPr lang="ko-KR" altLang="en-US" sz="1100" dirty="0"/>
              <a:t>가스 시추 및 </a:t>
            </a:r>
            <a:r>
              <a:rPr lang="ko-KR" altLang="en-US" sz="1100" dirty="0" err="1"/>
              <a:t>난삭재</a:t>
            </a:r>
            <a:r>
              <a:rPr lang="ko-KR" altLang="en-US" sz="1100" dirty="0"/>
              <a:t> 가공용 다결정 다이아몬드 콤팩트</a:t>
            </a:r>
            <a:r>
              <a:rPr lang="en-US" altLang="ko-KR" sz="1100" dirty="0"/>
              <a:t>(Polycrystalline Diamond Compact) </a:t>
            </a:r>
            <a:r>
              <a:rPr lang="ko-KR" altLang="en-US" sz="1100" dirty="0"/>
              <a:t>소재 </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88950" y="231775"/>
            <a:ext cx="9169400" cy="304800"/>
          </a:xfrm>
          <a:prstGeom prst="rect">
            <a:avLst/>
          </a:prstGeom>
          <a:noFill/>
          <a:ln w="9525" algn="ctr">
            <a:noFill/>
            <a:miter lim="800000"/>
            <a:headEnd/>
            <a:tailEnd/>
          </a:ln>
        </p:spPr>
        <p:txBody>
          <a:bodyPr lIns="0" tIns="0" rIns="0" bIns="0">
            <a:spAutoFit/>
          </a:bodyPr>
          <a:lstStyle/>
          <a:p>
            <a:pPr defTabSz="957263">
              <a:spcBef>
                <a:spcPct val="0"/>
              </a:spcBef>
              <a:buFontTx/>
              <a:buNone/>
            </a:pPr>
            <a:r>
              <a:rPr kumimoji="0" lang="ko-KR" altLang="en-US" sz="2000" b="1"/>
              <a:t>재무 실적</a:t>
            </a:r>
          </a:p>
        </p:txBody>
      </p:sp>
      <p:sp>
        <p:nvSpPr>
          <p:cNvPr id="11267" name="슬라이드 번호 개체 틀 3"/>
          <p:cNvSpPr txBox="1">
            <a:spLocks noGrp="1"/>
          </p:cNvSpPr>
          <p:nvPr/>
        </p:nvSpPr>
        <p:spPr bwMode="auto">
          <a:xfrm>
            <a:off x="7721600" y="6643688"/>
            <a:ext cx="2063750" cy="182562"/>
          </a:xfrm>
          <a:prstGeom prst="rect">
            <a:avLst/>
          </a:prstGeom>
          <a:noFill/>
          <a:ln w="9525">
            <a:noFill/>
            <a:miter lim="800000"/>
            <a:headEnd/>
            <a:tailEnd/>
          </a:ln>
        </p:spPr>
        <p:txBody>
          <a:bodyPr lIns="0" tIns="0" rIns="0" bIns="0">
            <a:spAutoFit/>
          </a:bodyPr>
          <a:lstStyle/>
          <a:p>
            <a:pPr algn="r" defTabSz="957263">
              <a:spcBef>
                <a:spcPct val="0"/>
              </a:spcBef>
              <a:buFontTx/>
              <a:buNone/>
            </a:pPr>
            <a:fld id="{128D5679-BC48-490B-A263-A9D9F0D8680F}" type="slidenum">
              <a:rPr kumimoji="0" lang="ko-KR" altLang="en-US" sz="1200">
                <a:solidFill>
                  <a:schemeClr val="tx1"/>
                </a:solidFill>
              </a:rPr>
              <a:pPr algn="r" defTabSz="957263">
                <a:spcBef>
                  <a:spcPct val="0"/>
                </a:spcBef>
                <a:buFontTx/>
                <a:buNone/>
              </a:pPr>
              <a:t>8</a:t>
            </a:fld>
            <a:endParaRPr kumimoji="0" lang="en-US" altLang="ko-KR" sz="1200">
              <a:solidFill>
                <a:schemeClr val="tx1"/>
              </a:solidFill>
            </a:endParaRPr>
          </a:p>
        </p:txBody>
      </p:sp>
      <p:graphicFrame>
        <p:nvGraphicFramePr>
          <p:cNvPr id="6" name="Group 146"/>
          <p:cNvGraphicFramePr>
            <a:graphicFrameLocks noGrp="1"/>
          </p:cNvGraphicFramePr>
          <p:nvPr/>
        </p:nvGraphicFramePr>
        <p:xfrm>
          <a:off x="804863" y="1360488"/>
          <a:ext cx="8215312" cy="4778376"/>
        </p:xfrm>
        <a:graphic>
          <a:graphicData uri="http://schemas.openxmlformats.org/drawingml/2006/table">
            <a:tbl>
              <a:tblPr/>
              <a:tblGrid>
                <a:gridCol w="1035050"/>
                <a:gridCol w="1035050"/>
                <a:gridCol w="1035050"/>
                <a:gridCol w="1035050"/>
                <a:gridCol w="4075112"/>
              </a:tblGrid>
              <a:tr h="552450">
                <a:tc>
                  <a:txBody>
                    <a:bodyPr/>
                    <a:lstStyle/>
                    <a:p>
                      <a:pPr marL="0" marR="0" lvl="0" indent="0" algn="ctr" defTabSz="1023938" rtl="0" eaLnBrk="0" fontAlgn="base" latinLnBrk="0" hangingPunct="0">
                        <a:lnSpc>
                          <a:spcPct val="100000"/>
                        </a:lnSpc>
                        <a:spcBef>
                          <a:spcPct val="0"/>
                        </a:spcBef>
                        <a:spcAft>
                          <a:spcPct val="0"/>
                        </a:spcAft>
                        <a:buClrTx/>
                        <a:buSzPct val="120000"/>
                        <a:buFontTx/>
                        <a:buNone/>
                        <a:tabLst/>
                      </a:pPr>
                      <a:endParaRPr kumimoji="1" lang="ko-KR" altLang="en-US" sz="1200" b="1" i="0" u="none" strike="noStrike" cap="none" normalizeH="0" baseline="0" dirty="0" smtClean="0">
                        <a:ln>
                          <a:noFill/>
                        </a:ln>
                        <a:solidFill>
                          <a:schemeClr val="bg1"/>
                        </a:solidFill>
                        <a:effectLst/>
                        <a:latin typeface="맑은 고딕" pitchFamily="50" charset="-127"/>
                        <a:ea typeface="맑은 고딕" pitchFamily="50" charset="-127"/>
                      </a:endParaRPr>
                    </a:p>
                  </a:txBody>
                  <a:tcPr marL="72000" marR="72000" marT="46800" marB="4680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5F5F5F"/>
                    </a:solidFill>
                  </a:tcPr>
                </a:tc>
                <a:tc>
                  <a:txBody>
                    <a:bodyPr/>
                    <a:lstStyle/>
                    <a:p>
                      <a:pPr marL="0" marR="0" lvl="0" indent="0" algn="ct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smtClean="0">
                          <a:ln>
                            <a:noFill/>
                          </a:ln>
                          <a:solidFill>
                            <a:schemeClr val="bg1"/>
                          </a:solidFill>
                          <a:effectLst/>
                          <a:latin typeface="맑은 고딕" pitchFamily="50" charset="-127"/>
                          <a:ea typeface="맑은 고딕" pitchFamily="50" charset="-127"/>
                        </a:rPr>
                        <a:t>2012</a:t>
                      </a:r>
                      <a:endParaRPr kumimoji="1" lang="en-US" altLang="ko-KR" sz="1200" b="1" i="0" u="none" strike="noStrike" cap="none" normalizeH="0" baseline="30000" smtClean="0">
                        <a:ln>
                          <a:noFill/>
                        </a:ln>
                        <a:solidFill>
                          <a:schemeClr val="bg1"/>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5F5F5F"/>
                    </a:solidFill>
                  </a:tcPr>
                </a:tc>
                <a:tc>
                  <a:txBody>
                    <a:bodyPr/>
                    <a:lstStyle/>
                    <a:p>
                      <a:pPr marL="0" marR="0" lvl="0" indent="0" algn="ct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dirty="0" smtClean="0">
                          <a:ln>
                            <a:noFill/>
                          </a:ln>
                          <a:solidFill>
                            <a:schemeClr val="bg1"/>
                          </a:solidFill>
                          <a:effectLst/>
                          <a:latin typeface="맑은 고딕" pitchFamily="50" charset="-127"/>
                          <a:ea typeface="맑은 고딕" pitchFamily="50" charset="-127"/>
                        </a:rPr>
                        <a:t>2011</a:t>
                      </a:r>
                      <a:endParaRPr kumimoji="1" lang="ko-KR" altLang="en-US" sz="1200" b="1" i="0" u="none" strike="noStrike" cap="none" normalizeH="0" baseline="30000" dirty="0" smtClean="0">
                        <a:ln>
                          <a:noFill/>
                        </a:ln>
                        <a:solidFill>
                          <a:schemeClr val="bg1"/>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cap="flat">
                      <a:noFill/>
                    </a:lnT>
                    <a:lnB>
                      <a:noFill/>
                    </a:lnB>
                    <a:lnTlToBr>
                      <a:noFill/>
                    </a:lnTlToBr>
                    <a:lnBlToTr>
                      <a:noFill/>
                    </a:lnBlToTr>
                    <a:solidFill>
                      <a:srgbClr val="5F5F5F"/>
                    </a:solidFill>
                  </a:tcPr>
                </a:tc>
                <a:tc>
                  <a:txBody>
                    <a:bodyPr/>
                    <a:lstStyle/>
                    <a:p>
                      <a:pPr marL="0" marR="0" lvl="0" indent="0" algn="ctr" defTabSz="1023938" rtl="0" eaLnBrk="0" fontAlgn="base" latinLnBrk="0" hangingPunct="0">
                        <a:lnSpc>
                          <a:spcPct val="100000"/>
                        </a:lnSpc>
                        <a:spcBef>
                          <a:spcPct val="0"/>
                        </a:spcBef>
                        <a:spcAft>
                          <a:spcPct val="0"/>
                        </a:spcAft>
                        <a:buClrTx/>
                        <a:buSzPct val="120000"/>
                        <a:buFontTx/>
                        <a:buNone/>
                        <a:tabLst/>
                      </a:pPr>
                      <a:r>
                        <a:rPr kumimoji="1" lang="ko-KR" altLang="en-US" sz="1200" b="1" i="0" u="none" strike="noStrike" cap="none" normalizeH="0" baseline="0" dirty="0" smtClean="0">
                          <a:ln>
                            <a:noFill/>
                          </a:ln>
                          <a:solidFill>
                            <a:srgbClr val="ECEC28"/>
                          </a:solidFill>
                          <a:effectLst/>
                          <a:latin typeface="맑은 고딕" pitchFamily="50" charset="-127"/>
                          <a:ea typeface="맑은 고딕" pitchFamily="50" charset="-127"/>
                        </a:rPr>
                        <a:t>증감</a:t>
                      </a:r>
                      <a:endParaRPr kumimoji="1" lang="en-US" altLang="ko-KR" sz="1200" b="1" i="0" u="none" strike="noStrike" cap="none" normalizeH="0" baseline="0" dirty="0" smtClean="0">
                        <a:ln>
                          <a:noFill/>
                        </a:ln>
                        <a:solidFill>
                          <a:srgbClr val="ECEC28"/>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cap="flat">
                      <a:noFill/>
                    </a:lnT>
                    <a:lnB>
                      <a:noFill/>
                    </a:lnB>
                    <a:lnTlToBr>
                      <a:noFill/>
                    </a:lnTlToBr>
                    <a:lnBlToTr>
                      <a:noFill/>
                    </a:lnBlToTr>
                    <a:solidFill>
                      <a:srgbClr val="5F5F5F"/>
                    </a:solidFill>
                  </a:tcPr>
                </a:tc>
                <a:tc>
                  <a:txBody>
                    <a:bodyPr/>
                    <a:lstStyle/>
                    <a:p>
                      <a:pPr marL="0" marR="0" lvl="0" indent="0" algn="ctr" defTabSz="1023938" rtl="0" eaLnBrk="0" fontAlgn="base" latinLnBrk="0" hangingPunct="0">
                        <a:lnSpc>
                          <a:spcPct val="100000"/>
                        </a:lnSpc>
                        <a:spcBef>
                          <a:spcPct val="0"/>
                        </a:spcBef>
                        <a:spcAft>
                          <a:spcPct val="0"/>
                        </a:spcAft>
                        <a:buClrTx/>
                        <a:buSzPct val="120000"/>
                        <a:buFontTx/>
                        <a:buNone/>
                        <a:tabLst/>
                      </a:pPr>
                      <a:r>
                        <a:rPr kumimoji="1" lang="ko-KR" altLang="en-US" sz="1200" b="1" i="0" u="none" strike="noStrike" cap="none" normalizeH="0" baseline="0" smtClean="0">
                          <a:ln>
                            <a:noFill/>
                          </a:ln>
                          <a:solidFill>
                            <a:srgbClr val="ECEC28"/>
                          </a:solidFill>
                          <a:effectLst/>
                          <a:latin typeface="맑은 고딕" pitchFamily="50" charset="-127"/>
                          <a:ea typeface="맑은 고딕" pitchFamily="50" charset="-127"/>
                        </a:rPr>
                        <a:t>비고</a:t>
                      </a:r>
                      <a:r>
                        <a:rPr kumimoji="1" lang="ko-KR" altLang="en-US" sz="1200" b="1" i="0" u="none" strike="noStrike" cap="none" normalizeH="0" baseline="0" smtClean="0">
                          <a:ln>
                            <a:noFill/>
                          </a:ln>
                          <a:solidFill>
                            <a:schemeClr val="bg1"/>
                          </a:solidFill>
                          <a:effectLst/>
                          <a:latin typeface="맑은 고딕" pitchFamily="50" charset="-127"/>
                          <a:ea typeface="맑은 고딕" pitchFamily="50" charset="-127"/>
                        </a:rPr>
                        <a:t> </a:t>
                      </a:r>
                      <a:endParaRPr kumimoji="1" lang="en-US" altLang="ko-KR" sz="1200" b="1" i="0" u="none" strike="noStrike" cap="none" normalizeH="0" baseline="0" smtClean="0">
                        <a:ln>
                          <a:noFill/>
                        </a:ln>
                        <a:solidFill>
                          <a:schemeClr val="bg1"/>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5F5F5F"/>
                    </a:solidFill>
                  </a:tcPr>
                </a:tc>
              </a:tr>
              <a:tr h="744538">
                <a:tc>
                  <a:txBody>
                    <a:bodyPr/>
                    <a:lstStyle/>
                    <a:p>
                      <a:pPr marL="0" marR="0" lvl="0" indent="0" algn="l" defTabSz="1023938" rtl="0" eaLnBrk="0" fontAlgn="base" latinLnBrk="0" hangingPunct="0">
                        <a:lnSpc>
                          <a:spcPct val="100000"/>
                        </a:lnSpc>
                        <a:spcBef>
                          <a:spcPct val="0"/>
                        </a:spcBef>
                        <a:spcAft>
                          <a:spcPct val="0"/>
                        </a:spcAft>
                        <a:buClrTx/>
                        <a:buSzPct val="120000"/>
                        <a:buFontTx/>
                        <a:buNone/>
                        <a:tabLst/>
                      </a:pPr>
                      <a:r>
                        <a:rPr kumimoji="1" lang="ko-KR" altLang="en-US" sz="1200" b="1" i="0" u="none" strike="noStrike" cap="none" normalizeH="0" baseline="0" smtClean="0">
                          <a:ln>
                            <a:noFill/>
                          </a:ln>
                          <a:solidFill>
                            <a:schemeClr val="tx1"/>
                          </a:solidFill>
                          <a:effectLst/>
                          <a:latin typeface="맑은 고딕" pitchFamily="50" charset="-127"/>
                          <a:ea typeface="맑은 고딕" pitchFamily="50" charset="-127"/>
                        </a:rPr>
                        <a:t>매출액</a:t>
                      </a:r>
                    </a:p>
                  </a:txBody>
                  <a:tcPr marL="72000" marR="72000" marT="46800" marB="4680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smtClean="0">
                          <a:ln>
                            <a:noFill/>
                          </a:ln>
                          <a:solidFill>
                            <a:schemeClr val="tx1"/>
                          </a:solidFill>
                          <a:effectLst/>
                          <a:latin typeface="Tahoma" pitchFamily="34" charset="0"/>
                          <a:ea typeface="맑은 고딕" pitchFamily="50" charset="-127"/>
                        </a:rPr>
                        <a:t>963</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smtClean="0">
                          <a:ln>
                            <a:noFill/>
                          </a:ln>
                          <a:solidFill>
                            <a:schemeClr val="tx1"/>
                          </a:solidFill>
                          <a:effectLst/>
                          <a:latin typeface="Tahoma" pitchFamily="34" charset="0"/>
                          <a:ea typeface="맑은 고딕" pitchFamily="50" charset="-127"/>
                        </a:rPr>
                        <a:t>920</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dirty="0" smtClean="0">
                          <a:ln>
                            <a:noFill/>
                          </a:ln>
                          <a:solidFill>
                            <a:schemeClr val="tx1"/>
                          </a:solidFill>
                          <a:effectLst/>
                          <a:latin typeface="Tahoma" pitchFamily="34" charset="0"/>
                          <a:ea typeface="맑은 고딕" pitchFamily="50" charset="-127"/>
                        </a:rPr>
                        <a:t>+43</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180975" marR="0" lvl="0" indent="-180975" algn="l" defTabSz="1023938" rtl="0" eaLnBrk="0" fontAlgn="base" latinLnBrk="0" hangingPunct="0">
                        <a:lnSpc>
                          <a:spcPct val="100000"/>
                        </a:lnSpc>
                        <a:spcBef>
                          <a:spcPct val="0"/>
                        </a:spcBef>
                        <a:spcAft>
                          <a:spcPct val="0"/>
                        </a:spcAft>
                        <a:buClrTx/>
                        <a:buSzPct val="120000"/>
                        <a:buFont typeface="Wingdings" pitchFamily="2" charset="2"/>
                        <a:buChar char="§"/>
                        <a:tabLst/>
                      </a:pPr>
                      <a:r>
                        <a:rPr kumimoji="1" lang="ko-KR" altLang="en-US" sz="1000" b="1" i="0" u="none" strike="noStrike" cap="none" normalizeH="0" baseline="0" dirty="0" smtClean="0">
                          <a:ln>
                            <a:noFill/>
                          </a:ln>
                          <a:solidFill>
                            <a:schemeClr val="tx1"/>
                          </a:solidFill>
                          <a:effectLst/>
                          <a:latin typeface="맑은 고딕" pitchFamily="50" charset="-127"/>
                          <a:ea typeface="맑은 고딕" pitchFamily="50" charset="-127"/>
                        </a:rPr>
                        <a:t>기존 다이아몬드 사업 매출 증가 등</a:t>
                      </a:r>
                    </a:p>
                  </a:txBody>
                  <a:tcPr marL="72000" marR="72000" marT="46800" marB="4680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DDDDDD"/>
                    </a:solidFill>
                  </a:tcPr>
                </a:tc>
              </a:tr>
              <a:tr h="706438">
                <a:tc>
                  <a:txBody>
                    <a:bodyPr/>
                    <a:lstStyle/>
                    <a:p>
                      <a:pPr marL="0" marR="0" lvl="0" indent="0" algn="l" defTabSz="1023938" rtl="0" eaLnBrk="0" fontAlgn="base" latinLnBrk="0" hangingPunct="0">
                        <a:lnSpc>
                          <a:spcPct val="100000"/>
                        </a:lnSpc>
                        <a:spcBef>
                          <a:spcPct val="0"/>
                        </a:spcBef>
                        <a:spcAft>
                          <a:spcPct val="0"/>
                        </a:spcAft>
                        <a:buClrTx/>
                        <a:buSzPct val="120000"/>
                        <a:buFontTx/>
                        <a:buNone/>
                        <a:tabLst/>
                      </a:pPr>
                      <a:r>
                        <a:rPr kumimoji="1" lang="ko-KR" altLang="en-US" sz="1200" b="1" i="0" u="none" strike="noStrike" cap="none" normalizeH="0" baseline="0" smtClean="0">
                          <a:ln>
                            <a:noFill/>
                          </a:ln>
                          <a:solidFill>
                            <a:schemeClr val="tx1"/>
                          </a:solidFill>
                          <a:effectLst/>
                          <a:latin typeface="맑은 고딕" pitchFamily="50" charset="-127"/>
                          <a:ea typeface="맑은 고딕" pitchFamily="50" charset="-127"/>
                        </a:rPr>
                        <a:t>영업이익</a:t>
                      </a:r>
                    </a:p>
                  </a:txBody>
                  <a:tcPr marL="72000" marR="72000" marT="46800" marB="4680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dirty="0" smtClean="0">
                          <a:ln>
                            <a:noFill/>
                          </a:ln>
                          <a:solidFill>
                            <a:schemeClr val="tx1"/>
                          </a:solidFill>
                          <a:effectLst/>
                          <a:latin typeface="Tahoma" pitchFamily="34" charset="0"/>
                          <a:ea typeface="맑은 고딕" pitchFamily="50" charset="-127"/>
                        </a:rPr>
                        <a:t>98</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dirty="0" smtClean="0">
                          <a:ln>
                            <a:noFill/>
                          </a:ln>
                          <a:solidFill>
                            <a:schemeClr val="tx1"/>
                          </a:solidFill>
                          <a:effectLst/>
                          <a:latin typeface="Tahoma" pitchFamily="34" charset="0"/>
                          <a:ea typeface="맑은 고딕" pitchFamily="50" charset="-127"/>
                        </a:rPr>
                        <a:t>158</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smtClean="0">
                          <a:ln>
                            <a:noFill/>
                          </a:ln>
                          <a:solidFill>
                            <a:schemeClr val="tx1"/>
                          </a:solidFill>
                          <a:effectLst/>
                          <a:latin typeface="Tahoma" pitchFamily="34" charset="0"/>
                          <a:ea typeface="맑은 고딕" pitchFamily="50" charset="-127"/>
                        </a:rPr>
                        <a:t>-60</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180975" marR="0" lvl="0" indent="-180975" algn="l" defTabSz="1023938" rtl="0" eaLnBrk="0" fontAlgn="base" latinLnBrk="0" hangingPunct="0">
                        <a:lnSpc>
                          <a:spcPct val="100000"/>
                        </a:lnSpc>
                        <a:spcBef>
                          <a:spcPct val="0"/>
                        </a:spcBef>
                        <a:spcAft>
                          <a:spcPct val="0"/>
                        </a:spcAft>
                        <a:buClrTx/>
                        <a:buSzPct val="120000"/>
                        <a:buFont typeface="Wingdings" pitchFamily="2" charset="2"/>
                        <a:buChar char="§"/>
                        <a:tabLst/>
                      </a:pPr>
                      <a:r>
                        <a:rPr kumimoji="1" lang="ko-KR" altLang="en-US" sz="1000" b="1" i="0" u="none" strike="noStrike" cap="none" normalizeH="0" baseline="0" dirty="0" smtClean="0">
                          <a:ln>
                            <a:noFill/>
                          </a:ln>
                          <a:solidFill>
                            <a:schemeClr val="tx1"/>
                          </a:solidFill>
                          <a:effectLst/>
                          <a:latin typeface="맑은 고딕" pitchFamily="50" charset="-127"/>
                          <a:ea typeface="맑은 고딕" pitchFamily="50" charset="-127"/>
                        </a:rPr>
                        <a:t>신제품</a:t>
                      </a:r>
                      <a:r>
                        <a:rPr kumimoji="1" lang="en-US" altLang="ko-KR" sz="1000" b="1" i="0" u="none" strike="noStrike" cap="none" normalizeH="0" baseline="0" dirty="0" smtClean="0">
                          <a:ln>
                            <a:noFill/>
                          </a:ln>
                          <a:solidFill>
                            <a:schemeClr val="tx1"/>
                          </a:solidFill>
                          <a:effectLst/>
                          <a:latin typeface="맑은 고딕" pitchFamily="50" charset="-127"/>
                          <a:ea typeface="맑은 고딕" pitchFamily="50" charset="-127"/>
                        </a:rPr>
                        <a:t>/ </a:t>
                      </a:r>
                      <a:r>
                        <a:rPr kumimoji="1" lang="ko-KR" altLang="en-US" sz="1000" b="1" i="0" u="none" strike="noStrike" cap="none" normalizeH="0" baseline="0" dirty="0" smtClean="0">
                          <a:ln>
                            <a:noFill/>
                          </a:ln>
                          <a:solidFill>
                            <a:schemeClr val="tx1"/>
                          </a:solidFill>
                          <a:effectLst/>
                          <a:latin typeface="맑은 고딕" pitchFamily="50" charset="-127"/>
                          <a:ea typeface="맑은 고딕" pitchFamily="50" charset="-127"/>
                        </a:rPr>
                        <a:t>신규사업 관련 연구개발비 증가</a:t>
                      </a:r>
                      <a:endParaRPr kumimoji="1" lang="en-US" altLang="ko-KR" sz="1000" b="1" i="0" u="none" strike="noStrike" cap="none" normalizeH="0" baseline="0" dirty="0" smtClean="0">
                        <a:ln>
                          <a:noFill/>
                        </a:ln>
                        <a:solidFill>
                          <a:schemeClr val="tx1"/>
                        </a:solidFill>
                        <a:effectLst/>
                        <a:latin typeface="맑은 고딕" pitchFamily="50" charset="-127"/>
                        <a:ea typeface="맑은 고딕" pitchFamily="50" charset="-127"/>
                      </a:endParaRPr>
                    </a:p>
                    <a:p>
                      <a:pPr marL="180975" marR="0" lvl="0" indent="-180975" algn="l" defTabSz="1023938" rtl="0" eaLnBrk="0" fontAlgn="base" latinLnBrk="0" hangingPunct="0">
                        <a:lnSpc>
                          <a:spcPct val="100000"/>
                        </a:lnSpc>
                        <a:spcBef>
                          <a:spcPct val="0"/>
                        </a:spcBef>
                        <a:spcAft>
                          <a:spcPct val="0"/>
                        </a:spcAft>
                        <a:buClrTx/>
                        <a:buSzPct val="120000"/>
                        <a:buFont typeface="Wingdings" pitchFamily="2" charset="2"/>
                        <a:buChar char="§"/>
                        <a:tabLst/>
                      </a:pPr>
                      <a:r>
                        <a:rPr kumimoji="1" lang="ko-KR" altLang="en-US" sz="1000" b="1" i="0" u="none" strike="noStrike" cap="none" normalizeH="0" baseline="0" dirty="0" smtClean="0">
                          <a:ln>
                            <a:noFill/>
                          </a:ln>
                          <a:solidFill>
                            <a:schemeClr val="tx1"/>
                          </a:solidFill>
                          <a:effectLst/>
                          <a:latin typeface="맑은 고딕" pitchFamily="50" charset="-127"/>
                          <a:ea typeface="맑은 고딕" pitchFamily="50" charset="-127"/>
                        </a:rPr>
                        <a:t>인건비 증가</a:t>
                      </a:r>
                      <a:endParaRPr kumimoji="1" lang="en-US" altLang="ko-KR" sz="1000" b="1" i="0" u="none" strike="noStrike" cap="none" normalizeH="0" baseline="0" dirty="0" smtClean="0">
                        <a:ln>
                          <a:noFill/>
                        </a:ln>
                        <a:solidFill>
                          <a:schemeClr val="tx1"/>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noFill/>
                  </a:tcPr>
                </a:tc>
              </a:tr>
              <a:tr h="555625">
                <a:tc>
                  <a:txBody>
                    <a:bodyPr/>
                    <a:lstStyle/>
                    <a:p>
                      <a:pPr marL="0" marR="0" lvl="0" indent="0" algn="l" defTabSz="1023938" rtl="0" eaLnBrk="0" fontAlgn="base" latinLnBrk="0" hangingPunct="0">
                        <a:lnSpc>
                          <a:spcPct val="100000"/>
                        </a:lnSpc>
                        <a:spcBef>
                          <a:spcPct val="0"/>
                        </a:spcBef>
                        <a:spcAft>
                          <a:spcPct val="0"/>
                        </a:spcAft>
                        <a:buClrTx/>
                        <a:buSzPct val="120000"/>
                        <a:buFontTx/>
                        <a:buNone/>
                        <a:tabLst/>
                      </a:pPr>
                      <a:r>
                        <a:rPr kumimoji="1" lang="ko-KR" altLang="en-US" sz="1200" b="0" i="0" u="none" strike="noStrike" cap="none" normalizeH="0" baseline="0" smtClean="0">
                          <a:ln>
                            <a:noFill/>
                          </a:ln>
                          <a:solidFill>
                            <a:schemeClr val="tx1"/>
                          </a:solidFill>
                          <a:effectLst/>
                          <a:latin typeface="맑은 고딕" pitchFamily="50" charset="-127"/>
                          <a:ea typeface="맑은 고딕" pitchFamily="50" charset="-127"/>
                        </a:rPr>
                        <a:t>  </a:t>
                      </a:r>
                      <a:r>
                        <a:rPr kumimoji="1" lang="en-US" altLang="ko-KR" sz="1200" b="0" i="0" u="none" strike="noStrike" cap="none" normalizeH="0" baseline="0" smtClean="0">
                          <a:ln>
                            <a:noFill/>
                          </a:ln>
                          <a:solidFill>
                            <a:schemeClr val="tx1"/>
                          </a:solidFill>
                          <a:effectLst/>
                          <a:latin typeface="맑은 고딕" pitchFamily="50" charset="-127"/>
                          <a:ea typeface="맑은 고딕" pitchFamily="50" charset="-127"/>
                        </a:rPr>
                        <a:t>% margin</a:t>
                      </a:r>
                    </a:p>
                  </a:txBody>
                  <a:tcPr marL="72000" marR="72000" marT="46800" marB="4680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0" i="0" u="none" strike="noStrike" cap="none" normalizeH="0" baseline="0" smtClean="0">
                          <a:ln>
                            <a:noFill/>
                          </a:ln>
                          <a:solidFill>
                            <a:schemeClr val="tx1"/>
                          </a:solidFill>
                          <a:effectLst/>
                          <a:latin typeface="Tahoma" pitchFamily="34" charset="0"/>
                          <a:ea typeface="맑은 고딕" pitchFamily="50" charset="-127"/>
                        </a:rPr>
                        <a:t>10%</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0" i="0" u="none" strike="noStrike" cap="none" normalizeH="0" baseline="0" smtClean="0">
                          <a:ln>
                            <a:noFill/>
                          </a:ln>
                          <a:solidFill>
                            <a:schemeClr val="tx1"/>
                          </a:solidFill>
                          <a:effectLst/>
                          <a:latin typeface="Tahoma" pitchFamily="34" charset="0"/>
                          <a:ea typeface="맑은 고딕" pitchFamily="50" charset="-127"/>
                        </a:rPr>
                        <a:t>17%</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0" i="0" u="none" strike="noStrike" cap="none" normalizeH="0" baseline="0" smtClean="0">
                          <a:ln>
                            <a:noFill/>
                          </a:ln>
                          <a:solidFill>
                            <a:schemeClr val="tx1"/>
                          </a:solidFill>
                          <a:effectLst/>
                          <a:latin typeface="Tahoma" pitchFamily="34" charset="0"/>
                          <a:ea typeface="맑은 고딕" pitchFamily="50" charset="-127"/>
                        </a:rPr>
                        <a:t>-7%p</a:t>
                      </a:r>
                      <a:endParaRPr kumimoji="1" lang="ko-KR" altLang="en-US" sz="1200" b="0" i="0" u="none" strike="noStrike" cap="none" normalizeH="0" baseline="0" smtClean="0">
                        <a:ln>
                          <a:noFill/>
                        </a:ln>
                        <a:solidFill>
                          <a:schemeClr val="tx1"/>
                        </a:solidFill>
                        <a:effectLst/>
                        <a:latin typeface="Tahoma" pitchFamily="34" charset="0"/>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180975" marR="0" lvl="0" indent="-180975" algn="l" defTabSz="1023938" rtl="0" eaLnBrk="0" fontAlgn="base" latinLnBrk="0" hangingPunct="0">
                        <a:lnSpc>
                          <a:spcPct val="100000"/>
                        </a:lnSpc>
                        <a:spcBef>
                          <a:spcPct val="0"/>
                        </a:spcBef>
                        <a:spcAft>
                          <a:spcPct val="0"/>
                        </a:spcAft>
                        <a:buClrTx/>
                        <a:buSzPct val="120000"/>
                        <a:buFontTx/>
                        <a:buNone/>
                        <a:tabLst/>
                      </a:pPr>
                      <a:endParaRPr kumimoji="1" lang="ko-KR" altLang="en-US" sz="1000" b="1" i="0" u="none" strike="noStrike" cap="none" normalizeH="0" baseline="0" dirty="0" smtClean="0">
                        <a:ln>
                          <a:noFill/>
                        </a:ln>
                        <a:solidFill>
                          <a:schemeClr val="tx1"/>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DDDDDD"/>
                    </a:solidFill>
                  </a:tcPr>
                </a:tc>
              </a:tr>
              <a:tr h="555625">
                <a:tc>
                  <a:txBody>
                    <a:bodyPr/>
                    <a:lstStyle/>
                    <a:p>
                      <a:pPr marL="0" marR="0" lvl="0" indent="0" algn="l"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smtClean="0">
                          <a:ln>
                            <a:noFill/>
                          </a:ln>
                          <a:solidFill>
                            <a:schemeClr val="tx1"/>
                          </a:solidFill>
                          <a:effectLst/>
                          <a:latin typeface="맑은 고딕" pitchFamily="50" charset="-127"/>
                          <a:ea typeface="맑은 고딕" pitchFamily="50" charset="-127"/>
                        </a:rPr>
                        <a:t>EBITDA</a:t>
                      </a:r>
                    </a:p>
                  </a:txBody>
                  <a:tcPr marL="72000" marR="72000" marT="46800" marB="4680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dirty="0" smtClean="0">
                          <a:ln>
                            <a:noFill/>
                          </a:ln>
                          <a:solidFill>
                            <a:schemeClr val="tx1"/>
                          </a:solidFill>
                          <a:effectLst/>
                          <a:latin typeface="Tahoma" pitchFamily="34" charset="0"/>
                          <a:ea typeface="맑은 고딕" pitchFamily="50" charset="-127"/>
                        </a:rPr>
                        <a:t>175</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smtClean="0">
                          <a:ln>
                            <a:noFill/>
                          </a:ln>
                          <a:solidFill>
                            <a:schemeClr val="tx1"/>
                          </a:solidFill>
                          <a:effectLst/>
                          <a:latin typeface="Tahoma" pitchFamily="34" charset="0"/>
                          <a:ea typeface="맑은 고딕" pitchFamily="50" charset="-127"/>
                        </a:rPr>
                        <a:t>223</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dirty="0" smtClean="0">
                          <a:ln>
                            <a:noFill/>
                          </a:ln>
                          <a:solidFill>
                            <a:schemeClr val="tx1"/>
                          </a:solidFill>
                          <a:effectLst/>
                          <a:latin typeface="Tahoma" pitchFamily="34" charset="0"/>
                          <a:ea typeface="맑은 고딕" pitchFamily="50" charset="-127"/>
                        </a:rPr>
                        <a:t>-48</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180975" marR="0" lvl="0" indent="-180975" algn="l" defTabSz="1023938" rtl="0" eaLnBrk="0" fontAlgn="base" latinLnBrk="0" hangingPunct="0">
                        <a:lnSpc>
                          <a:spcPct val="100000"/>
                        </a:lnSpc>
                        <a:spcBef>
                          <a:spcPct val="0"/>
                        </a:spcBef>
                        <a:spcAft>
                          <a:spcPct val="0"/>
                        </a:spcAft>
                        <a:buClrTx/>
                        <a:buSzPct val="120000"/>
                        <a:buFontTx/>
                        <a:buNone/>
                        <a:tabLst/>
                      </a:pPr>
                      <a:endParaRPr kumimoji="1" lang="ko-KR" altLang="en-US" sz="1000" b="1" i="0" u="none" strike="noStrike" cap="none" normalizeH="0" baseline="0" dirty="0" smtClean="0">
                        <a:ln>
                          <a:noFill/>
                        </a:ln>
                        <a:solidFill>
                          <a:schemeClr val="tx1"/>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noFill/>
                  </a:tcPr>
                </a:tc>
              </a:tr>
              <a:tr h="555625">
                <a:tc>
                  <a:txBody>
                    <a:bodyPr/>
                    <a:lstStyle/>
                    <a:p>
                      <a:pPr marL="0" marR="0" lvl="0" indent="0" algn="l" defTabSz="1023938" rtl="0" eaLnBrk="0" fontAlgn="base" latinLnBrk="0" hangingPunct="0">
                        <a:lnSpc>
                          <a:spcPct val="100000"/>
                        </a:lnSpc>
                        <a:spcBef>
                          <a:spcPct val="0"/>
                        </a:spcBef>
                        <a:spcAft>
                          <a:spcPct val="0"/>
                        </a:spcAft>
                        <a:buClrTx/>
                        <a:buSzPct val="120000"/>
                        <a:buFontTx/>
                        <a:buNone/>
                        <a:tabLst/>
                      </a:pPr>
                      <a:r>
                        <a:rPr kumimoji="1" lang="ko-KR" altLang="en-US" sz="1200" b="0" i="0" u="none" strike="noStrike" cap="none" normalizeH="0" baseline="0" smtClean="0">
                          <a:ln>
                            <a:noFill/>
                          </a:ln>
                          <a:solidFill>
                            <a:schemeClr val="tx1"/>
                          </a:solidFill>
                          <a:effectLst/>
                          <a:latin typeface="맑은 고딕" pitchFamily="50" charset="-127"/>
                          <a:ea typeface="맑은 고딕" pitchFamily="50" charset="-127"/>
                        </a:rPr>
                        <a:t>  </a:t>
                      </a:r>
                      <a:r>
                        <a:rPr kumimoji="1" lang="en-US" altLang="ko-KR" sz="1200" b="0" i="0" u="none" strike="noStrike" cap="none" normalizeH="0" baseline="0" smtClean="0">
                          <a:ln>
                            <a:noFill/>
                          </a:ln>
                          <a:solidFill>
                            <a:schemeClr val="tx1"/>
                          </a:solidFill>
                          <a:effectLst/>
                          <a:latin typeface="맑은 고딕" pitchFamily="50" charset="-127"/>
                          <a:ea typeface="맑은 고딕" pitchFamily="50" charset="-127"/>
                        </a:rPr>
                        <a:t>% margin</a:t>
                      </a:r>
                    </a:p>
                  </a:txBody>
                  <a:tcPr marL="72000" marR="72000" marT="46800" marB="4680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0" i="0" u="none" strike="noStrike" cap="none" normalizeH="0" baseline="0" smtClean="0">
                          <a:ln>
                            <a:noFill/>
                          </a:ln>
                          <a:solidFill>
                            <a:schemeClr val="tx1"/>
                          </a:solidFill>
                          <a:effectLst/>
                          <a:latin typeface="Tahoma" pitchFamily="34" charset="0"/>
                          <a:ea typeface="맑은 고딕" pitchFamily="50" charset="-127"/>
                        </a:rPr>
                        <a:t>18%</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0" i="0" u="none" strike="noStrike" cap="none" normalizeH="0" baseline="0" smtClean="0">
                          <a:ln>
                            <a:noFill/>
                          </a:ln>
                          <a:solidFill>
                            <a:schemeClr val="tx1"/>
                          </a:solidFill>
                          <a:effectLst/>
                          <a:latin typeface="Tahoma" pitchFamily="34" charset="0"/>
                          <a:ea typeface="맑은 고딕" pitchFamily="50" charset="-127"/>
                        </a:rPr>
                        <a:t>24%</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0" i="0" u="none" strike="noStrike" cap="none" normalizeH="0" baseline="0" dirty="0" smtClean="0">
                          <a:ln>
                            <a:noFill/>
                          </a:ln>
                          <a:solidFill>
                            <a:schemeClr val="tx1"/>
                          </a:solidFill>
                          <a:effectLst/>
                          <a:latin typeface="Tahoma" pitchFamily="34" charset="0"/>
                          <a:ea typeface="맑은 고딕" pitchFamily="50" charset="-127"/>
                        </a:rPr>
                        <a:t>-6%p</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180975" marR="0" lvl="0" indent="-180975" algn="l" defTabSz="1023938" rtl="0" eaLnBrk="0" fontAlgn="base" latinLnBrk="0" hangingPunct="0">
                        <a:lnSpc>
                          <a:spcPct val="100000"/>
                        </a:lnSpc>
                        <a:spcBef>
                          <a:spcPct val="0"/>
                        </a:spcBef>
                        <a:spcAft>
                          <a:spcPct val="0"/>
                        </a:spcAft>
                        <a:buClrTx/>
                        <a:buSzPct val="120000"/>
                        <a:buFontTx/>
                        <a:buNone/>
                        <a:tabLst/>
                      </a:pPr>
                      <a:endParaRPr kumimoji="1" lang="ko-KR" altLang="en-US" sz="1000" b="0" i="0" u="none" strike="noStrike" cap="none" normalizeH="0" baseline="0" smtClean="0">
                        <a:ln>
                          <a:noFill/>
                        </a:ln>
                        <a:solidFill>
                          <a:schemeClr val="tx1"/>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DDDDDD"/>
                    </a:solidFill>
                  </a:tcPr>
                </a:tc>
              </a:tr>
              <a:tr h="555625">
                <a:tc>
                  <a:txBody>
                    <a:bodyPr/>
                    <a:lstStyle/>
                    <a:p>
                      <a:pPr marL="0" marR="0" lvl="0" indent="0" algn="l" defTabSz="1023938" rtl="0" eaLnBrk="0" fontAlgn="base" latinLnBrk="0" hangingPunct="0">
                        <a:lnSpc>
                          <a:spcPct val="100000"/>
                        </a:lnSpc>
                        <a:spcBef>
                          <a:spcPct val="0"/>
                        </a:spcBef>
                        <a:spcAft>
                          <a:spcPct val="0"/>
                        </a:spcAft>
                        <a:buClrTx/>
                        <a:buSzPct val="120000"/>
                        <a:buFontTx/>
                        <a:buNone/>
                        <a:tabLst/>
                      </a:pPr>
                      <a:r>
                        <a:rPr kumimoji="1" lang="ko-KR" altLang="en-US" sz="1200" b="1" i="0" u="none" strike="noStrike" cap="none" normalizeH="0" baseline="0" smtClean="0">
                          <a:ln>
                            <a:noFill/>
                          </a:ln>
                          <a:solidFill>
                            <a:schemeClr val="tx1"/>
                          </a:solidFill>
                          <a:effectLst/>
                          <a:latin typeface="맑은 고딕" pitchFamily="50" charset="-127"/>
                          <a:ea typeface="맑은 고딕" pitchFamily="50" charset="-127"/>
                        </a:rPr>
                        <a:t>순이익</a:t>
                      </a:r>
                    </a:p>
                  </a:txBody>
                  <a:tcPr marL="72000" marR="72000" marT="46800" marB="4680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smtClean="0">
                          <a:ln>
                            <a:noFill/>
                          </a:ln>
                          <a:solidFill>
                            <a:schemeClr val="tx1"/>
                          </a:solidFill>
                          <a:effectLst/>
                          <a:latin typeface="Tahoma" pitchFamily="34" charset="0"/>
                          <a:ea typeface="맑은 고딕" pitchFamily="50" charset="-127"/>
                        </a:rPr>
                        <a:t>78</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smtClean="0">
                          <a:ln>
                            <a:noFill/>
                          </a:ln>
                          <a:solidFill>
                            <a:schemeClr val="tx1"/>
                          </a:solidFill>
                          <a:effectLst/>
                          <a:latin typeface="Tahoma" pitchFamily="34" charset="0"/>
                          <a:ea typeface="맑은 고딕" pitchFamily="50" charset="-127"/>
                        </a:rPr>
                        <a:t>120</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1" i="0" u="none" strike="noStrike" cap="none" normalizeH="0" baseline="0" smtClean="0">
                          <a:ln>
                            <a:noFill/>
                          </a:ln>
                          <a:solidFill>
                            <a:schemeClr val="tx1"/>
                          </a:solidFill>
                          <a:effectLst/>
                          <a:latin typeface="Tahoma" pitchFamily="34" charset="0"/>
                          <a:ea typeface="맑은 고딕" pitchFamily="50" charset="-127"/>
                        </a:rPr>
                        <a:t>-42</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noFill/>
                  </a:tcPr>
                </a:tc>
                <a:tc>
                  <a:txBody>
                    <a:bodyPr/>
                    <a:lstStyle/>
                    <a:p>
                      <a:pPr marL="180975" marR="0" lvl="0" indent="-180975" algn="l" defTabSz="1023938" rtl="0" eaLnBrk="0" fontAlgn="base" latinLnBrk="0" hangingPunct="0">
                        <a:lnSpc>
                          <a:spcPct val="100000"/>
                        </a:lnSpc>
                        <a:spcBef>
                          <a:spcPct val="0"/>
                        </a:spcBef>
                        <a:spcAft>
                          <a:spcPct val="0"/>
                        </a:spcAft>
                        <a:buClrTx/>
                        <a:buSzPct val="120000"/>
                        <a:buFontTx/>
                        <a:buNone/>
                        <a:tabLst/>
                      </a:pPr>
                      <a:endParaRPr kumimoji="1" lang="ko-KR" altLang="en-US" sz="1000" b="1" i="0" u="none" strike="noStrike" cap="none" normalizeH="0" baseline="0" smtClean="0">
                        <a:ln>
                          <a:noFill/>
                        </a:ln>
                        <a:solidFill>
                          <a:schemeClr val="tx1"/>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noFill/>
                  </a:tcPr>
                </a:tc>
              </a:tr>
              <a:tr h="552450">
                <a:tc>
                  <a:txBody>
                    <a:bodyPr/>
                    <a:lstStyle/>
                    <a:p>
                      <a:pPr marL="0" marR="0" lvl="0" indent="0" algn="l" defTabSz="1023938" rtl="0" eaLnBrk="0" fontAlgn="base" latinLnBrk="0" hangingPunct="0">
                        <a:lnSpc>
                          <a:spcPct val="100000"/>
                        </a:lnSpc>
                        <a:spcBef>
                          <a:spcPct val="0"/>
                        </a:spcBef>
                        <a:spcAft>
                          <a:spcPct val="0"/>
                        </a:spcAft>
                        <a:buClrTx/>
                        <a:buSzPct val="120000"/>
                        <a:buFontTx/>
                        <a:buNone/>
                        <a:tabLst/>
                      </a:pPr>
                      <a:r>
                        <a:rPr kumimoji="1" lang="ko-KR" altLang="en-US" sz="1200" b="0" i="0" u="none" strike="noStrike" cap="none" normalizeH="0" baseline="0" smtClean="0">
                          <a:ln>
                            <a:noFill/>
                          </a:ln>
                          <a:solidFill>
                            <a:schemeClr val="tx1"/>
                          </a:solidFill>
                          <a:effectLst/>
                          <a:latin typeface="맑은 고딕" pitchFamily="50" charset="-127"/>
                          <a:ea typeface="맑은 고딕" pitchFamily="50" charset="-127"/>
                        </a:rPr>
                        <a:t>부채 비율</a:t>
                      </a:r>
                    </a:p>
                  </a:txBody>
                  <a:tcPr marL="72000" marR="72000" marT="46800" marB="4680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0" i="0" u="none" strike="noStrike" cap="none" normalizeH="0" baseline="0" smtClean="0">
                          <a:ln>
                            <a:noFill/>
                          </a:ln>
                          <a:solidFill>
                            <a:schemeClr val="tx1"/>
                          </a:solidFill>
                          <a:effectLst/>
                          <a:latin typeface="Tahoma" pitchFamily="34" charset="0"/>
                          <a:ea typeface="맑은 고딕" pitchFamily="50" charset="-127"/>
                        </a:rPr>
                        <a:t>96%</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0" i="0" u="none" strike="noStrike" cap="none" normalizeH="0" baseline="0" smtClean="0">
                          <a:ln>
                            <a:noFill/>
                          </a:ln>
                          <a:solidFill>
                            <a:schemeClr val="tx1"/>
                          </a:solidFill>
                          <a:effectLst/>
                          <a:latin typeface="Tahoma" pitchFamily="34" charset="0"/>
                          <a:ea typeface="맑은 고딕" pitchFamily="50" charset="-127"/>
                        </a:rPr>
                        <a:t>90%</a:t>
                      </a: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r" defTabSz="1023938" rtl="0" eaLnBrk="0" fontAlgn="base" latinLnBrk="0" hangingPunct="0">
                        <a:lnSpc>
                          <a:spcPct val="100000"/>
                        </a:lnSpc>
                        <a:spcBef>
                          <a:spcPct val="0"/>
                        </a:spcBef>
                        <a:spcAft>
                          <a:spcPct val="0"/>
                        </a:spcAft>
                        <a:buClrTx/>
                        <a:buSzPct val="120000"/>
                        <a:buFontTx/>
                        <a:buNone/>
                        <a:tabLst/>
                      </a:pPr>
                      <a:r>
                        <a:rPr kumimoji="1" lang="en-US" altLang="ko-KR" sz="1200" b="0" i="0" u="none" strike="noStrike" cap="none" normalizeH="0" baseline="0" smtClean="0">
                          <a:ln>
                            <a:noFill/>
                          </a:ln>
                          <a:solidFill>
                            <a:schemeClr val="tx1"/>
                          </a:solidFill>
                          <a:effectLst/>
                          <a:latin typeface="Tahoma" pitchFamily="34" charset="0"/>
                          <a:ea typeface="맑은 고딕" pitchFamily="50" charset="-127"/>
                        </a:rPr>
                        <a:t>+6%p</a:t>
                      </a:r>
                      <a:endParaRPr kumimoji="1" lang="ko-KR" altLang="en-US" sz="1200" b="0" i="0" u="none" strike="noStrike" cap="none" normalizeH="0" baseline="0" smtClean="0">
                        <a:ln>
                          <a:noFill/>
                        </a:ln>
                        <a:solidFill>
                          <a:schemeClr val="tx1"/>
                        </a:solidFill>
                        <a:effectLst/>
                        <a:latin typeface="Tahoma" pitchFamily="34" charset="0"/>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80975" marR="0" lvl="0" indent="-180975" algn="l" defTabSz="1023938" rtl="0" eaLnBrk="0" fontAlgn="base" latinLnBrk="0" hangingPunct="0">
                        <a:lnSpc>
                          <a:spcPct val="100000"/>
                        </a:lnSpc>
                        <a:spcBef>
                          <a:spcPct val="0"/>
                        </a:spcBef>
                        <a:spcAft>
                          <a:spcPct val="0"/>
                        </a:spcAft>
                        <a:buClrTx/>
                        <a:buSzPct val="120000"/>
                        <a:buFont typeface="Wingdings" pitchFamily="2" charset="2"/>
                        <a:buChar char="§"/>
                        <a:tabLst/>
                      </a:pPr>
                      <a:r>
                        <a:rPr kumimoji="1" lang="ko-KR" altLang="en-US" sz="1000" b="1" i="0" u="none" strike="noStrike" cap="none" normalizeH="0" baseline="0" dirty="0" smtClean="0">
                          <a:ln>
                            <a:noFill/>
                          </a:ln>
                          <a:solidFill>
                            <a:schemeClr val="tx1"/>
                          </a:solidFill>
                          <a:effectLst/>
                          <a:latin typeface="맑은 고딕" pitchFamily="50" charset="-127"/>
                          <a:ea typeface="맑은 고딕" pitchFamily="50" charset="-127"/>
                        </a:rPr>
                        <a:t>복합소재 투자로 인한 증가</a:t>
                      </a:r>
                      <a:endParaRPr kumimoji="1" lang="en-US" altLang="ko-KR" sz="1000" b="1" i="0" u="none" strike="noStrike" cap="none" normalizeH="0" baseline="0" dirty="0" smtClean="0">
                        <a:ln>
                          <a:noFill/>
                        </a:ln>
                        <a:solidFill>
                          <a:schemeClr val="tx1"/>
                        </a:solidFill>
                        <a:effectLst/>
                        <a:latin typeface="맑은 고딕" pitchFamily="50" charset="-127"/>
                        <a:ea typeface="맑은 고딕" pitchFamily="50" charset="-127"/>
                      </a:endParaRPr>
                    </a:p>
                  </a:txBody>
                  <a:tcPr marL="72000" marR="72000" marT="46800" marB="4680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DDDDDD"/>
                    </a:solidFill>
                  </a:tcPr>
                </a:tc>
              </a:tr>
            </a:tbl>
          </a:graphicData>
        </a:graphic>
      </p:graphicFrame>
      <p:sp>
        <p:nvSpPr>
          <p:cNvPr id="7" name="Text Box 61"/>
          <p:cNvSpPr txBox="1">
            <a:spLocks noChangeArrowheads="1"/>
          </p:cNvSpPr>
          <p:nvPr/>
        </p:nvSpPr>
        <p:spPr bwMode="auto">
          <a:xfrm>
            <a:off x="7680325" y="1098550"/>
            <a:ext cx="1276350" cy="246063"/>
          </a:xfrm>
          <a:prstGeom prst="rect">
            <a:avLst/>
          </a:prstGeom>
          <a:noFill/>
          <a:ln w="9525" algn="ctr">
            <a:noFill/>
            <a:miter lim="800000"/>
            <a:headEnd/>
            <a:tailEnd/>
          </a:ln>
        </p:spPr>
        <p:txBody>
          <a:bodyPr lIns="0" rIns="0">
            <a:spAutoFit/>
          </a:bodyPr>
          <a:lstStyle/>
          <a:p>
            <a:pPr marL="180975" indent="-180975" algn="r" defTabSz="957263">
              <a:buFont typeface="Wingdings" pitchFamily="2" charset="2"/>
              <a:buNone/>
            </a:pPr>
            <a:r>
              <a:rPr lang="en-US" altLang="ko-KR" sz="1000" b="1"/>
              <a:t>(</a:t>
            </a:r>
            <a:r>
              <a:rPr lang="ko-KR" altLang="en-US" sz="1000" b="1"/>
              <a:t>단위 </a:t>
            </a:r>
            <a:r>
              <a:rPr lang="en-US" altLang="ko-KR" sz="1000" b="1"/>
              <a:t>: </a:t>
            </a:r>
            <a:r>
              <a:rPr lang="ko-KR" altLang="en-US" sz="1000" b="1"/>
              <a:t>억원</a:t>
            </a:r>
            <a:r>
              <a:rPr lang="en-US" altLang="ko-KR" sz="1000" b="1"/>
              <a:t>)</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heme/theme1.xml><?xml version="1.0" encoding="utf-8"?>
<a:theme xmlns:a="http://schemas.openxmlformats.org/drawingml/2006/main" name="Blank">
  <a:themeElements>
    <a:clrScheme name="Blank 16">
      <a:dk1>
        <a:srgbClr val="000000"/>
      </a:dk1>
      <a:lt1>
        <a:srgbClr val="FFFFFF"/>
      </a:lt1>
      <a:dk2>
        <a:srgbClr val="000000"/>
      </a:dk2>
      <a:lt2>
        <a:srgbClr val="000000"/>
      </a:lt2>
      <a:accent1>
        <a:srgbClr val="FFFFFF"/>
      </a:accent1>
      <a:accent2>
        <a:srgbClr val="D2DDFF"/>
      </a:accent2>
      <a:accent3>
        <a:srgbClr val="FFFFFF"/>
      </a:accent3>
      <a:accent4>
        <a:srgbClr val="000000"/>
      </a:accent4>
      <a:accent5>
        <a:srgbClr val="FFFFFF"/>
      </a:accent5>
      <a:accent6>
        <a:srgbClr val="BEC8E7"/>
      </a:accent6>
      <a:hlink>
        <a:srgbClr val="88AADD"/>
      </a:hlink>
      <a:folHlink>
        <a:srgbClr val="003366"/>
      </a:folHlink>
    </a:clrScheme>
    <a:fontScheme name="Blank">
      <a:majorFont>
        <a:latin typeface="Tahoma"/>
        <a:ea typeface="HY그래픽M"/>
        <a:cs typeface=""/>
      </a:majorFont>
      <a:minorFont>
        <a:latin typeface="Tahoma"/>
        <a:ea typeface="HY그래픽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57263"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rgbClr val="000000"/>
            </a:solidFill>
            <a:effectLst/>
            <a:latin typeface="Tahoma" pitchFamily="34" charset="0"/>
            <a:ea typeface="HY그래픽M" pitchFamily="18"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57263"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rgbClr val="000000"/>
            </a:solidFill>
            <a:effectLst/>
            <a:latin typeface="Tahoma" pitchFamily="34" charset="0"/>
            <a:ea typeface="HY그래픽M" pitchFamily="18" charset="-127"/>
          </a:defRPr>
        </a:defPPr>
      </a:lstStyle>
    </a:lnDef>
  </a:objectDefaults>
  <a:extraClrSchemeLst>
    <a:extraClrScheme>
      <a:clrScheme name="Blank 1">
        <a:dk1>
          <a:srgbClr val="000000"/>
        </a:dk1>
        <a:lt1>
          <a:srgbClr val="FFFFFF"/>
        </a:lt1>
        <a:dk2>
          <a:srgbClr val="000000"/>
        </a:dk2>
        <a:lt2>
          <a:srgbClr val="FFFFFF"/>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2960"/>
        </a:dk2>
        <a:lt2>
          <a:srgbClr val="FFFFFF"/>
        </a:lt2>
        <a:accent1>
          <a:srgbClr val="C7E0FB"/>
        </a:accent1>
        <a:accent2>
          <a:srgbClr val="91B0FF"/>
        </a:accent2>
        <a:accent3>
          <a:srgbClr val="FFFFFF"/>
        </a:accent3>
        <a:accent4>
          <a:srgbClr val="000000"/>
        </a:accent4>
        <a:accent5>
          <a:srgbClr val="E0EDFD"/>
        </a:accent5>
        <a:accent6>
          <a:srgbClr val="839FE7"/>
        </a:accent6>
        <a:hlink>
          <a:srgbClr val="0066CC"/>
        </a:hlink>
        <a:folHlink>
          <a:srgbClr val="002960"/>
        </a:folHlink>
      </a:clrScheme>
      <a:clrMap bg1="lt1" tx1="dk1" bg2="lt2" tx2="dk2" accent1="accent1" accent2="accent2" accent3="accent3" accent4="accent4" accent5="accent5" accent6="accent6" hlink="hlink" folHlink="folHlink"/>
    </a:extraClrScheme>
    <a:extraClrScheme>
      <a:clrScheme name="Blank 3">
        <a:dk1>
          <a:srgbClr val="002960"/>
        </a:dk1>
        <a:lt1>
          <a:srgbClr val="FFFFFF"/>
        </a:lt1>
        <a:dk2>
          <a:srgbClr val="002960"/>
        </a:dk2>
        <a:lt2>
          <a:srgbClr val="FFBE3D"/>
        </a:lt2>
        <a:accent1>
          <a:srgbClr val="0066CC"/>
        </a:accent1>
        <a:accent2>
          <a:srgbClr val="5F8DFF"/>
        </a:accent2>
        <a:accent3>
          <a:srgbClr val="AAACB6"/>
        </a:accent3>
        <a:accent4>
          <a:srgbClr val="DADADA"/>
        </a:accent4>
        <a:accent5>
          <a:srgbClr val="AAB8E2"/>
        </a:accent5>
        <a:accent6>
          <a:srgbClr val="557FE7"/>
        </a:accent6>
        <a:hlink>
          <a:srgbClr val="96C5F8"/>
        </a:hlink>
        <a:folHlink>
          <a:srgbClr val="D8E9FC"/>
        </a:folHlink>
      </a:clrScheme>
      <a:clrMap bg1="dk2" tx1="lt1" bg2="dk1" tx2="lt2" accent1="accent1" accent2="accent2" accent3="accent3" accent4="accent4" accent5="accent5" accent6="accent6" hlink="hlink" folHlink="folHlink"/>
    </a:extraClrScheme>
    <a:extraClrScheme>
      <a:clrScheme name="Blank 4">
        <a:dk1>
          <a:srgbClr val="000000"/>
        </a:dk1>
        <a:lt1>
          <a:srgbClr val="FFFFFF"/>
        </a:lt1>
        <a:dk2>
          <a:srgbClr val="000000"/>
        </a:dk2>
        <a:lt2>
          <a:srgbClr val="FFBE3D"/>
        </a:lt2>
        <a:accent1>
          <a:srgbClr val="002960"/>
        </a:accent1>
        <a:accent2>
          <a:srgbClr val="0066CC"/>
        </a:accent2>
        <a:accent3>
          <a:srgbClr val="AAAAAA"/>
        </a:accent3>
        <a:accent4>
          <a:srgbClr val="DADADA"/>
        </a:accent4>
        <a:accent5>
          <a:srgbClr val="AAACB6"/>
        </a:accent5>
        <a:accent6>
          <a:srgbClr val="005CB9"/>
        </a:accent6>
        <a:hlink>
          <a:srgbClr val="91B0FF"/>
        </a:hlink>
        <a:folHlink>
          <a:srgbClr val="C7E0FB"/>
        </a:folHlink>
      </a:clrScheme>
      <a:clrMap bg1="dk2" tx1="lt1" bg2="dk1" tx2="lt2" accent1="accent1" accent2="accent2" accent3="accent3" accent4="accent4" accent5="accent5" accent6="accent6" hlink="hlink" folHlink="folHlink"/>
    </a:extraClrScheme>
    <a:extraClrScheme>
      <a:clrScheme name="Blank 5">
        <a:dk1>
          <a:srgbClr val="000000"/>
        </a:dk1>
        <a:lt1>
          <a:srgbClr val="FFFFFF"/>
        </a:lt1>
        <a:dk2>
          <a:srgbClr val="002960"/>
        </a:dk2>
        <a:lt2>
          <a:srgbClr val="FFFFFF"/>
        </a:lt2>
        <a:accent1>
          <a:srgbClr val="C7E0FB"/>
        </a:accent1>
        <a:accent2>
          <a:srgbClr val="FFCC66"/>
        </a:accent2>
        <a:accent3>
          <a:srgbClr val="FFFFFF"/>
        </a:accent3>
        <a:accent4>
          <a:srgbClr val="000000"/>
        </a:accent4>
        <a:accent5>
          <a:srgbClr val="E0EDFD"/>
        </a:accent5>
        <a:accent6>
          <a:srgbClr val="E7B95C"/>
        </a:accent6>
        <a:hlink>
          <a:srgbClr val="4F8636"/>
        </a:hlink>
        <a:folHlink>
          <a:srgbClr val="002960"/>
        </a:folHlink>
      </a:clrScheme>
      <a:clrMap bg1="lt1" tx1="dk1" bg2="lt2" tx2="dk2" accent1="accent1" accent2="accent2" accent3="accent3" accent4="accent4" accent5="accent5" accent6="accent6" hlink="hlink" folHlink="folHlink"/>
    </a:extraClrScheme>
    <a:extraClrScheme>
      <a:clrScheme name="Blank 6">
        <a:dk1>
          <a:srgbClr val="002960"/>
        </a:dk1>
        <a:lt1>
          <a:srgbClr val="FFFFFF"/>
        </a:lt1>
        <a:dk2>
          <a:srgbClr val="002960"/>
        </a:dk2>
        <a:lt2>
          <a:srgbClr val="FFBE3D"/>
        </a:lt2>
        <a:accent1>
          <a:srgbClr val="0066CC"/>
        </a:accent1>
        <a:accent2>
          <a:srgbClr val="4F8636"/>
        </a:accent2>
        <a:accent3>
          <a:srgbClr val="AAACB6"/>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FFBE3D"/>
        </a:lt2>
        <a:accent1>
          <a:srgbClr val="0066CC"/>
        </a:accent1>
        <a:accent2>
          <a:srgbClr val="4F8636"/>
        </a:accent2>
        <a:accent3>
          <a:srgbClr val="AAAAAA"/>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Blank 8">
        <a:dk1>
          <a:srgbClr val="000000"/>
        </a:dk1>
        <a:lt1>
          <a:srgbClr val="FFFFFF"/>
        </a:lt1>
        <a:dk2>
          <a:srgbClr val="002960"/>
        </a:dk2>
        <a:lt2>
          <a:srgbClr val="FFFFFF"/>
        </a:lt2>
        <a:accent1>
          <a:srgbClr val="C7E0FB"/>
        </a:accent1>
        <a:accent2>
          <a:srgbClr val="C7C293"/>
        </a:accent2>
        <a:accent3>
          <a:srgbClr val="FFFFFF"/>
        </a:accent3>
        <a:accent4>
          <a:srgbClr val="000000"/>
        </a:accent4>
        <a:accent5>
          <a:srgbClr val="E0EDFD"/>
        </a:accent5>
        <a:accent6>
          <a:srgbClr val="B4B085"/>
        </a:accent6>
        <a:hlink>
          <a:srgbClr val="50A2A0"/>
        </a:hlink>
        <a:folHlink>
          <a:srgbClr val="002960"/>
        </a:folHlink>
      </a:clrScheme>
      <a:clrMap bg1="lt1" tx1="dk1" bg2="lt2" tx2="dk2" accent1="accent1" accent2="accent2" accent3="accent3" accent4="accent4" accent5="accent5" accent6="accent6" hlink="hlink" folHlink="folHlink"/>
    </a:extraClrScheme>
    <a:extraClrScheme>
      <a:clrScheme name="Blank 9">
        <a:dk1>
          <a:srgbClr val="002960"/>
        </a:dk1>
        <a:lt1>
          <a:srgbClr val="FFFFFF"/>
        </a:lt1>
        <a:dk2>
          <a:srgbClr val="002960"/>
        </a:dk2>
        <a:lt2>
          <a:srgbClr val="FFBE3D"/>
        </a:lt2>
        <a:accent1>
          <a:srgbClr val="0066CC"/>
        </a:accent1>
        <a:accent2>
          <a:srgbClr val="50A2A0"/>
        </a:accent2>
        <a:accent3>
          <a:srgbClr val="AAACB6"/>
        </a:accent3>
        <a:accent4>
          <a:srgbClr val="DADADA"/>
        </a:accent4>
        <a:accent5>
          <a:srgbClr val="AAB8E2"/>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BE3D"/>
        </a:lt2>
        <a:accent1>
          <a:srgbClr val="174A7C"/>
        </a:accent1>
        <a:accent2>
          <a:srgbClr val="50A2A0"/>
        </a:accent2>
        <a:accent3>
          <a:srgbClr val="AAAAAA"/>
        </a:accent3>
        <a:accent4>
          <a:srgbClr val="DADADA"/>
        </a:accent4>
        <a:accent5>
          <a:srgbClr val="ABB1BF"/>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000000"/>
        </a:lt2>
        <a:accent1>
          <a:srgbClr val="FFFFFF"/>
        </a:accent1>
        <a:accent2>
          <a:srgbClr val="DDDDFF"/>
        </a:accent2>
        <a:accent3>
          <a:srgbClr val="FFFFFF"/>
        </a:accent3>
        <a:accent4>
          <a:srgbClr val="000000"/>
        </a:accent4>
        <a:accent5>
          <a:srgbClr val="FFFFFF"/>
        </a:accent5>
        <a:accent6>
          <a:srgbClr val="C8C8E7"/>
        </a:accent6>
        <a:hlink>
          <a:srgbClr val="99AADD"/>
        </a:hlink>
        <a:folHlink>
          <a:srgbClr val="00336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000000"/>
        </a:lt2>
        <a:accent1>
          <a:srgbClr val="FFFFFF"/>
        </a:accent1>
        <a:accent2>
          <a:srgbClr val="DDDDFF"/>
        </a:accent2>
        <a:accent3>
          <a:srgbClr val="FFFFFF"/>
        </a:accent3>
        <a:accent4>
          <a:srgbClr val="000000"/>
        </a:accent4>
        <a:accent5>
          <a:srgbClr val="FFFFFF"/>
        </a:accent5>
        <a:accent6>
          <a:srgbClr val="C8C8E7"/>
        </a:accent6>
        <a:hlink>
          <a:srgbClr val="88AADD"/>
        </a:hlink>
        <a:folHlink>
          <a:srgbClr val="003366"/>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000000"/>
        </a:lt2>
        <a:accent1>
          <a:srgbClr val="FFFFFF"/>
        </a:accent1>
        <a:accent2>
          <a:srgbClr val="CCDDFF"/>
        </a:accent2>
        <a:accent3>
          <a:srgbClr val="FFFFFF"/>
        </a:accent3>
        <a:accent4>
          <a:srgbClr val="000000"/>
        </a:accent4>
        <a:accent5>
          <a:srgbClr val="FFFFFF"/>
        </a:accent5>
        <a:accent6>
          <a:srgbClr val="B9C8E7"/>
        </a:accent6>
        <a:hlink>
          <a:srgbClr val="88AADD"/>
        </a:hlink>
        <a:folHlink>
          <a:srgbClr val="003366"/>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000000"/>
        </a:lt2>
        <a:accent1>
          <a:srgbClr val="FFFFFF"/>
        </a:accent1>
        <a:accent2>
          <a:srgbClr val="D2DDFF"/>
        </a:accent2>
        <a:accent3>
          <a:srgbClr val="FFFFFF"/>
        </a:accent3>
        <a:accent4>
          <a:srgbClr val="000000"/>
        </a:accent4>
        <a:accent5>
          <a:srgbClr val="FFFFFF"/>
        </a:accent5>
        <a:accent6>
          <a:srgbClr val="BEC8E7"/>
        </a:accent6>
        <a:hlink>
          <a:srgbClr val="88AADD"/>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74379</TotalTime>
  <Words>977</Words>
  <Application>Microsoft Office PowerPoint</Application>
  <PresentationFormat>A4 용지(210x297mm)</PresentationFormat>
  <Paragraphs>350</Paragraphs>
  <Slides>19</Slides>
  <Notes>5</Notes>
  <HiddenSlides>0</HiddenSlides>
  <MMClips>0</MMClips>
  <ScaleCrop>false</ScaleCrop>
  <HeadingPairs>
    <vt:vector size="6" baseType="variant">
      <vt:variant>
        <vt:lpstr>테마</vt:lpstr>
      </vt:variant>
      <vt:variant>
        <vt:i4>1</vt:i4>
      </vt:variant>
      <vt:variant>
        <vt:lpstr>포함된 OLE 서버</vt:lpstr>
      </vt:variant>
      <vt:variant>
        <vt:i4>2</vt:i4>
      </vt:variant>
      <vt:variant>
        <vt:lpstr>슬라이드 제목</vt:lpstr>
      </vt:variant>
      <vt:variant>
        <vt:i4>19</vt:i4>
      </vt:variant>
    </vt:vector>
  </HeadingPairs>
  <TitlesOfParts>
    <vt:vector size="22" baseType="lpstr">
      <vt:lpstr>Blank</vt:lpstr>
      <vt:lpstr>차트</vt:lpstr>
      <vt:lpstr>비트맵 이미지</vt:lpstr>
      <vt:lpstr>일진다이아몬드 경영설명회 </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vector>
  </TitlesOfParts>
  <Company>LOOXENT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IJ CF PSM</dc:title>
  <dc:creator>ijmail</dc:creator>
  <cp:lastModifiedBy>ijmail</cp:lastModifiedBy>
  <cp:revision>7792</cp:revision>
  <cp:lastPrinted>2006-08-30T13:33:06Z</cp:lastPrinted>
  <dcterms:created xsi:type="dcterms:W3CDTF">2006-10-12T07:32:12Z</dcterms:created>
  <dcterms:modified xsi:type="dcterms:W3CDTF">2013-03-14T01:59:47Z</dcterms:modified>
</cp:coreProperties>
</file>